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21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9" r:id="rId2"/>
    <p:sldId id="278" r:id="rId3"/>
    <p:sldId id="264" r:id="rId4"/>
    <p:sldId id="265" r:id="rId5"/>
    <p:sldId id="266" r:id="rId6"/>
    <p:sldId id="257" r:id="rId7"/>
    <p:sldId id="289" r:id="rId8"/>
    <p:sldId id="294" r:id="rId9"/>
    <p:sldId id="291" r:id="rId10"/>
    <p:sldId id="292" r:id="rId11"/>
    <p:sldId id="256" r:id="rId12"/>
    <p:sldId id="281" r:id="rId13"/>
    <p:sldId id="258" r:id="rId14"/>
    <p:sldId id="259" r:id="rId15"/>
    <p:sldId id="282" r:id="rId16"/>
    <p:sldId id="261" r:id="rId17"/>
    <p:sldId id="262" r:id="rId18"/>
    <p:sldId id="283" r:id="rId19"/>
    <p:sldId id="284" r:id="rId20"/>
    <p:sldId id="285" r:id="rId21"/>
    <p:sldId id="286" r:id="rId22"/>
    <p:sldId id="277" r:id="rId23"/>
    <p:sldId id="260" r:id="rId24"/>
    <p:sldId id="276" r:id="rId25"/>
    <p:sldId id="268" r:id="rId26"/>
    <p:sldId id="269" r:id="rId27"/>
    <p:sldId id="270" r:id="rId28"/>
    <p:sldId id="272" r:id="rId29"/>
    <p:sldId id="273" r:id="rId30"/>
    <p:sldId id="274" r:id="rId31"/>
    <p:sldId id="275" r:id="rId32"/>
    <p:sldId id="263" r:id="rId33"/>
    <p:sldId id="267" r:id="rId34"/>
    <p:sldId id="287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68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E42EC-A76E-4B23-BA2B-D2761B3AC482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9544D-4040-4943-8D33-BD59A423CC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095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9f774de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9f774de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9f774de8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9f774de8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9f774de8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9f774de8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9f774de8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e9f774de8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9f774de8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e9f774de8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9f774de8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9f774de8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9f774de8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9f774de8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f774de8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f774de8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9f774de8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9f774de8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9ff2d1ee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9ff2d1ee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9ff2d1ee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9ff2d1ee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0396-6FBB-459F-ACA4-A8F738D81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D4242-4B7E-472D-8E8E-089E76E86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3C296-38D0-40AC-AFB4-40133E79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69099-D7D9-430D-97EC-5855F5F4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8940-BC31-47A1-8954-44C2A803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834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9406-0097-4DF6-B292-7EE41BAA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DDBB9-B40A-4BCF-A414-E70C41D0D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56DE7-1251-4FCA-8C53-E0416228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23F15-0AA6-4B01-83C2-F0802FEF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849DA-F126-486E-92F4-E24DCB72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708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2A559-7A15-4DCF-B22B-7D5054933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28A56-E447-43F9-B4F9-4B836E176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84E1-6BEC-46BE-9902-7D22B8E5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95B8C-3585-4F4C-83F9-35EF439E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02CD-6A8D-4AC5-ADAF-9F407A98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343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32C1-289A-4FEC-8AAF-BC70DC46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E9E3-CC4F-4C00-BB6B-8E794E76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B9C44-368F-4348-9019-102DCF462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D130-C192-4F0F-B1FD-42131327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94CE2-2E3A-4AF2-869C-1E741599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495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E5C1-9112-4EBF-BB5C-EE1568CC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03812-65C4-4B69-9BBA-6960D6B09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CB27-098F-48D5-ACAA-16D58057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6EB58-9AA4-4A8C-9CB9-8129A35C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2E0F7-E176-454A-9FEB-578E9BC9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586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1223-1E1F-4369-B8A6-EED8A2FC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96C97-D96A-4092-835C-508D7DDE3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B5B11-8460-4A12-96D9-ED2AF90FC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7E2AA-411B-4C5D-A057-3F98A4706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C4E25-36EF-4FE9-90B2-BBFD2543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05551-85F8-4259-9EEA-57357320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141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6540-574A-49F4-A097-84456C4C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B1C7F-21F4-46DE-861C-67F66B7A1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CECA6-3051-4D0E-A0F9-B8E20EAF6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55DAA-790F-412C-9EC6-06B632967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37DDC-36DE-4407-B47D-B3EAC6A59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A66EC-2C9E-4A1B-88AC-BB93AAAC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D4B7B-3C0E-4706-A467-C7DE1915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E2FB0-3420-40B7-8912-62ABD93B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6774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86CA-39FD-4A61-AA15-B37227C3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24B89-0AE5-4760-9FE2-FFFC70B8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A9DFA-F9C4-44B6-BCF4-165DB484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7A240-DF90-4BC9-B363-8D99421C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649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F1CEC-0883-415D-AF7A-EFEEA692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D17A3-6872-4521-A717-B8B7021B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6A43-4F12-4649-8AAB-80C67FE6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479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12CA-A0A9-4C83-A796-9168F087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EB20-5412-4C20-BD08-810353CB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BC00-14F9-4A0E-AA80-8CEE7A3A7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164FE-1780-4775-8EFB-1C8658B9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D826A-E1F4-4BCB-8666-F18141CC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96FE8-0285-41BD-BF14-3A2BE1E0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2242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8446-16C9-4833-94EF-D4AE6377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CE50-8272-43C5-B0D7-35A0F3107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49321-378D-4772-AFED-BBCF5BECC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01D3C-AD1A-4A01-B527-6CF58E78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7B2DC-F2BC-429C-892F-B21450DC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A8D69-D27C-447C-B7A0-5BE6844E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110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72CEB6-B2E9-431E-90E2-0CE318E6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D9C9B-A049-4717-BA50-3ABE3F6DB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1D1D0-409F-45DD-B69A-721029D58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91DB0-78D1-4ABB-B9AE-2654875FC1B3}" type="datetimeFigureOut">
              <a:rPr lang="en-DE" smtClean="0"/>
              <a:t>24/07/2024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129C-CD25-4D40-9CAD-AB103B9C9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A07BC-9166-4019-AC6D-A17CBECB7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644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7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F7B8BF-6DD8-4E71-B1A6-D3D72103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20" y="3094421"/>
            <a:ext cx="4165660" cy="31242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085023A-DC6D-4732-820A-7D0B52394A70}"/>
              </a:ext>
            </a:extLst>
          </p:cNvPr>
          <p:cNvSpPr txBox="1">
            <a:spLocks/>
          </p:cNvSpPr>
          <p:nvPr/>
        </p:nvSpPr>
        <p:spPr>
          <a:xfrm>
            <a:off x="2667787" y="500332"/>
            <a:ext cx="6079398" cy="7646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our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39C85-A12C-4042-8176-CE6700422385}"/>
              </a:ext>
            </a:extLst>
          </p:cNvPr>
          <p:cNvSpPr txBox="1"/>
          <p:nvPr/>
        </p:nvSpPr>
        <p:spPr>
          <a:xfrm>
            <a:off x="3711738" y="1365248"/>
            <a:ext cx="3991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Cross Traffic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93A34-D68F-4523-BF2A-0CE2D0BA0F13}"/>
              </a:ext>
            </a:extLst>
          </p:cNvPr>
          <p:cNvSpPr txBox="1"/>
          <p:nvPr/>
        </p:nvSpPr>
        <p:spPr>
          <a:xfrm>
            <a:off x="2606876" y="1880270"/>
            <a:ext cx="637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Course Tittle: Electronics Engineering 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12BFE-129A-4574-83C8-37FA0AAC60CF}"/>
              </a:ext>
            </a:extLst>
          </p:cNvPr>
          <p:cNvSpPr txBox="1"/>
          <p:nvPr/>
        </p:nvSpPr>
        <p:spPr>
          <a:xfrm>
            <a:off x="4784966" y="2488808"/>
            <a:ext cx="145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FA84F-BA52-4D3A-AC60-1C8C7BADA47A}"/>
              </a:ext>
            </a:extLst>
          </p:cNvPr>
          <p:cNvSpPr txBox="1"/>
          <p:nvPr/>
        </p:nvSpPr>
        <p:spPr>
          <a:xfrm>
            <a:off x="2902633" y="3317716"/>
            <a:ext cx="4800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Members: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Akram</a:t>
            </a:r>
            <a:endParaRPr lang="en-US" dirty="0"/>
          </a:p>
          <a:p>
            <a:r>
              <a:rPr lang="en-US" dirty="0"/>
              <a:t>Abdullah al </a:t>
            </a:r>
            <a:r>
              <a:rPr lang="en-US" dirty="0" err="1"/>
              <a:t>Forkan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/>
              <a:t>Ali Hisham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 err="1"/>
              <a:t>Dapsara</a:t>
            </a:r>
            <a:r>
              <a:rPr lang="en-US" dirty="0"/>
              <a:t> </a:t>
            </a:r>
            <a:r>
              <a:rPr lang="en-US" dirty="0" err="1"/>
              <a:t>Kapuge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2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laMax_low">
            <a:hlinkClick r:id="" action="ppaction://media"/>
            <a:extLst>
              <a:ext uri="{FF2B5EF4-FFF2-40B4-BE49-F238E27FC236}">
                <a16:creationId xmlns:a16="http://schemas.microsoft.com/office/drawing/2014/main" id="{9568F131-C50D-BB87-CB69-B9362C391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967"/>
            <a:ext cx="12192004" cy="685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200" y="1"/>
            <a:ext cx="12338203" cy="693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633"/>
            <a:ext cx="12378064" cy="695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66" y="-108533"/>
            <a:ext cx="12590769" cy="707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89000"/>
            <a:ext cx="122025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367" y="-83050"/>
            <a:ext cx="12350368" cy="694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367" y="-83050"/>
            <a:ext cx="12350368" cy="694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01" y="682367"/>
            <a:ext cx="11398404" cy="549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900" y="922003"/>
            <a:ext cx="9684200" cy="50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36DF6-68C7-44BA-A190-38D17261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404" y="1517439"/>
            <a:ext cx="3331491" cy="31688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B4EFDD6B-5DF0-4DC6-A7B2-5FFF2ACE0E9F}"/>
              </a:ext>
            </a:extLst>
          </p:cNvPr>
          <p:cNvSpPr txBox="1">
            <a:spLocks noGrp="1"/>
          </p:cNvSpPr>
          <p:nvPr/>
        </p:nvSpPr>
        <p:spPr>
          <a:xfrm>
            <a:off x="4253034" y="509301"/>
            <a:ext cx="2225178" cy="56874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lang="en-US" spc="-10" dirty="0"/>
              <a:t>Motivation</a:t>
            </a:r>
            <a:endParaRPr spc="-1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4D23255-30BE-46EC-AEA9-3C7DF4470DAA}"/>
              </a:ext>
            </a:extLst>
          </p:cNvPr>
          <p:cNvSpPr txBox="1">
            <a:spLocks noGrp="1"/>
          </p:cNvSpPr>
          <p:nvPr/>
        </p:nvSpPr>
        <p:spPr>
          <a:xfrm>
            <a:off x="2162419" y="1833276"/>
            <a:ext cx="4181231" cy="430246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355600" indent="-342900">
              <a:lnSpc>
                <a:spcPct val="100000"/>
              </a:lnSpc>
              <a:spcBef>
                <a:spcPts val="955"/>
              </a:spcBef>
              <a:buFont typeface="Wingdings" panose="05000000000000000000" pitchFamily="2" charset="2"/>
              <a:buChar char="Ø"/>
            </a:pPr>
            <a:r>
              <a:rPr lang="en-US" sz="2000" spc="-10" dirty="0">
                <a:latin typeface="+mn-lt"/>
              </a:rPr>
              <a:t>Ensure Safe and secure Journey </a:t>
            </a:r>
            <a:endParaRPr sz="2000" spc="-10" dirty="0">
              <a:latin typeface="+mn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980AE9B-587C-430D-8C79-F472BD8D93AD}"/>
              </a:ext>
            </a:extLst>
          </p:cNvPr>
          <p:cNvSpPr txBox="1">
            <a:spLocks noGrp="1"/>
          </p:cNvSpPr>
          <p:nvPr/>
        </p:nvSpPr>
        <p:spPr>
          <a:xfrm>
            <a:off x="2162419" y="2376201"/>
            <a:ext cx="4181231" cy="430246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355600" indent="-342900">
              <a:lnSpc>
                <a:spcPct val="100000"/>
              </a:lnSpc>
              <a:spcBef>
                <a:spcPts val="955"/>
              </a:spcBef>
              <a:buFont typeface="Wingdings" panose="05000000000000000000" pitchFamily="2" charset="2"/>
              <a:buChar char="Ø"/>
            </a:pPr>
            <a:r>
              <a:rPr lang="en-US" sz="2000" spc="-10" dirty="0">
                <a:latin typeface="+mn-lt"/>
              </a:rPr>
              <a:t>Reduce Road Accident</a:t>
            </a:r>
            <a:endParaRPr sz="2000" spc="-10" dirty="0">
              <a:latin typeface="+mn-lt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C4564F4-56C9-43B2-BFEB-57B822ADD558}"/>
              </a:ext>
            </a:extLst>
          </p:cNvPr>
          <p:cNvSpPr txBox="1">
            <a:spLocks noGrp="1"/>
          </p:cNvSpPr>
          <p:nvPr/>
        </p:nvSpPr>
        <p:spPr>
          <a:xfrm>
            <a:off x="2162419" y="2919126"/>
            <a:ext cx="4181231" cy="430246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355600" indent="-342900">
              <a:lnSpc>
                <a:spcPct val="100000"/>
              </a:lnSpc>
              <a:spcBef>
                <a:spcPts val="955"/>
              </a:spcBef>
              <a:buFont typeface="Wingdings" panose="05000000000000000000" pitchFamily="2" charset="2"/>
              <a:buChar char="Ø"/>
            </a:pPr>
            <a:r>
              <a:rPr lang="en-US" sz="2000" spc="-10" dirty="0">
                <a:latin typeface="+mn-lt"/>
              </a:rPr>
              <a:t>Savings Travel Time</a:t>
            </a:r>
            <a:endParaRPr sz="2000" spc="-1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136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367" y="-83050"/>
            <a:ext cx="12350368" cy="694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333" y="-83051"/>
            <a:ext cx="12350335" cy="694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8C73-03B0-4D78-9D12-87D294CC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98476"/>
            <a:ext cx="4133850" cy="95885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VHDL Implementation</a:t>
            </a:r>
            <a:endParaRPr lang="en-DE" sz="2800" b="1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9C054F-718C-4C92-BBD2-BFB290AEE4F8}"/>
              </a:ext>
            </a:extLst>
          </p:cNvPr>
          <p:cNvSpPr txBox="1">
            <a:spLocks/>
          </p:cNvSpPr>
          <p:nvPr/>
        </p:nvSpPr>
        <p:spPr>
          <a:xfrm>
            <a:off x="581025" y="1555751"/>
            <a:ext cx="7496175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Very High Speed Integrated Circuit Hardware Description Language.</a:t>
            </a:r>
            <a:endParaRPr lang="en-DE" sz="20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D8CEF7-F357-40CE-AB4E-02042FA40B5B}"/>
              </a:ext>
            </a:extLst>
          </p:cNvPr>
          <p:cNvSpPr txBox="1">
            <a:spLocks/>
          </p:cNvSpPr>
          <p:nvPr/>
        </p:nvSpPr>
        <p:spPr>
          <a:xfrm>
            <a:off x="95250" y="2222499"/>
            <a:ext cx="55435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VHDL has many advantages such as: </a:t>
            </a:r>
            <a:endParaRPr lang="en-DE" sz="20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A9143-3003-4B88-B9F1-4A86801A2490}"/>
              </a:ext>
            </a:extLst>
          </p:cNvPr>
          <p:cNvSpPr txBox="1">
            <a:spLocks/>
          </p:cNvSpPr>
          <p:nvPr/>
        </p:nvSpPr>
        <p:spPr>
          <a:xfrm>
            <a:off x="3333750" y="2803526"/>
            <a:ext cx="44767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Portability</a:t>
            </a:r>
            <a:endParaRPr lang="en-DE" sz="18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79B7B0-E65B-4B39-992C-796FA62F2CA8}"/>
              </a:ext>
            </a:extLst>
          </p:cNvPr>
          <p:cNvSpPr txBox="1">
            <a:spLocks/>
          </p:cNvSpPr>
          <p:nvPr/>
        </p:nvSpPr>
        <p:spPr>
          <a:xfrm>
            <a:off x="3333750" y="3157537"/>
            <a:ext cx="44767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Reusability</a:t>
            </a:r>
            <a:endParaRPr lang="en-DE" sz="1800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03EE50-6FEF-4317-9FC6-C7F9F40D1BEA}"/>
              </a:ext>
            </a:extLst>
          </p:cNvPr>
          <p:cNvSpPr txBox="1">
            <a:spLocks/>
          </p:cNvSpPr>
          <p:nvPr/>
        </p:nvSpPr>
        <p:spPr>
          <a:xfrm>
            <a:off x="4067175" y="3511548"/>
            <a:ext cx="44767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Simulation and Verification</a:t>
            </a:r>
            <a:endParaRPr lang="en-DE" sz="1800" dirty="0"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F1DF48-979B-49DF-8009-1CC9E7028C0D}"/>
              </a:ext>
            </a:extLst>
          </p:cNvPr>
          <p:cNvSpPr txBox="1">
            <a:spLocks/>
          </p:cNvSpPr>
          <p:nvPr/>
        </p:nvSpPr>
        <p:spPr>
          <a:xfrm>
            <a:off x="3857625" y="3865559"/>
            <a:ext cx="44767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Design Documentation</a:t>
            </a:r>
            <a:endParaRPr lang="en-DE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868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AFCF246E-B85A-47C9-BC54-19EDCF4A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" y="1642598"/>
            <a:ext cx="7523497" cy="381555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597A7F3-2B1F-4C49-9D31-E6420DBAF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62" y="2298371"/>
            <a:ext cx="1744134" cy="1782971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F46DB95-9D63-4077-AF61-56249A17024E}"/>
              </a:ext>
            </a:extLst>
          </p:cNvPr>
          <p:cNvGrpSpPr/>
          <p:nvPr/>
        </p:nvGrpSpPr>
        <p:grpSpPr>
          <a:xfrm>
            <a:off x="7461353" y="1346130"/>
            <a:ext cx="4176122" cy="4488569"/>
            <a:chOff x="6928693" y="1310620"/>
            <a:chExt cx="4176122" cy="448856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823B740-E715-49A8-B28F-B8AB8E6B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693" y="1310620"/>
              <a:ext cx="4176122" cy="44885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2C835E-7CA5-4FE6-A1A2-819D56183B2D}"/>
                </a:ext>
              </a:extLst>
            </p:cNvPr>
            <p:cNvGrpSpPr/>
            <p:nvPr/>
          </p:nvGrpSpPr>
          <p:grpSpPr>
            <a:xfrm>
              <a:off x="9207625" y="2801632"/>
              <a:ext cx="932155" cy="2205283"/>
              <a:chOff x="5271859" y="4159316"/>
              <a:chExt cx="932155" cy="2205283"/>
            </a:xfrm>
          </p:grpSpPr>
          <p:sp>
            <p:nvSpPr>
              <p:cNvPr id="33" name="Arrow: Left 32">
                <a:extLst>
                  <a:ext uri="{FF2B5EF4-FFF2-40B4-BE49-F238E27FC236}">
                    <a16:creationId xmlns:a16="http://schemas.microsoft.com/office/drawing/2014/main" id="{F6166364-0340-4904-88AB-F0A18EFCB395}"/>
                  </a:ext>
                </a:extLst>
              </p:cNvPr>
              <p:cNvSpPr/>
              <p:nvPr/>
            </p:nvSpPr>
            <p:spPr>
              <a:xfrm>
                <a:off x="5297011" y="4245183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F2D75F-A8A3-44F8-9285-035C381983C3}"/>
                  </a:ext>
                </a:extLst>
              </p:cNvPr>
              <p:cNvSpPr txBox="1"/>
              <p:nvPr/>
            </p:nvSpPr>
            <p:spPr>
              <a:xfrm>
                <a:off x="5502678" y="4159316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55" name="Arrow: Left 54">
                <a:extLst>
                  <a:ext uri="{FF2B5EF4-FFF2-40B4-BE49-F238E27FC236}">
                    <a16:creationId xmlns:a16="http://schemas.microsoft.com/office/drawing/2014/main" id="{DEA9F593-4C17-4AB1-9982-E123E22E5379}"/>
                  </a:ext>
                </a:extLst>
              </p:cNvPr>
              <p:cNvSpPr/>
              <p:nvPr/>
            </p:nvSpPr>
            <p:spPr>
              <a:xfrm>
                <a:off x="5271859" y="4872551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6B0C12-CD6A-47C3-B0D7-750A0C29B2A6}"/>
                  </a:ext>
                </a:extLst>
              </p:cNvPr>
              <p:cNvSpPr txBox="1"/>
              <p:nvPr/>
            </p:nvSpPr>
            <p:spPr>
              <a:xfrm>
                <a:off x="5477526" y="4786684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58" name="Arrow: Left 57">
                <a:extLst>
                  <a:ext uri="{FF2B5EF4-FFF2-40B4-BE49-F238E27FC236}">
                    <a16:creationId xmlns:a16="http://schemas.microsoft.com/office/drawing/2014/main" id="{F8CEC6EC-8DA5-4CEA-BA56-ACA478954A4C}"/>
                  </a:ext>
                </a:extLst>
              </p:cNvPr>
              <p:cNvSpPr/>
              <p:nvPr/>
            </p:nvSpPr>
            <p:spPr>
              <a:xfrm>
                <a:off x="5271859" y="5517937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C6003A-7074-4909-95AA-661F150B3F58}"/>
                  </a:ext>
                </a:extLst>
              </p:cNvPr>
              <p:cNvSpPr txBox="1"/>
              <p:nvPr/>
            </p:nvSpPr>
            <p:spPr>
              <a:xfrm>
                <a:off x="5477526" y="5432070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61" name="Arrow: Left 60">
                <a:extLst>
                  <a:ext uri="{FF2B5EF4-FFF2-40B4-BE49-F238E27FC236}">
                    <a16:creationId xmlns:a16="http://schemas.microsoft.com/office/drawing/2014/main" id="{0A026FE1-F592-49FC-B7D6-B9DDA6067DC3}"/>
                  </a:ext>
                </a:extLst>
              </p:cNvPr>
              <p:cNvSpPr/>
              <p:nvPr/>
            </p:nvSpPr>
            <p:spPr>
              <a:xfrm>
                <a:off x="5297011" y="6173467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FB68BB1-2DA2-4C2C-8573-AB7DD7E70FBF}"/>
                  </a:ext>
                </a:extLst>
              </p:cNvPr>
              <p:cNvSpPr txBox="1"/>
              <p:nvPr/>
            </p:nvSpPr>
            <p:spPr>
              <a:xfrm>
                <a:off x="5502678" y="6087600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1A0BAB7-05F4-4A62-BDF9-2EFBF8B1BCA8}"/>
                </a:ext>
              </a:extLst>
            </p:cNvPr>
            <p:cNvCxnSpPr/>
            <p:nvPr/>
          </p:nvCxnSpPr>
          <p:spPr>
            <a:xfrm flipV="1">
              <a:off x="9942990" y="2887499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4A3AAE7-E986-46B3-87B2-0820F655F8E7}"/>
                </a:ext>
              </a:extLst>
            </p:cNvPr>
            <p:cNvCxnSpPr/>
            <p:nvPr/>
          </p:nvCxnSpPr>
          <p:spPr>
            <a:xfrm flipV="1">
              <a:off x="9917838" y="3514867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6CB8225-9D02-479B-A75A-65CF7A3B6667}"/>
                </a:ext>
              </a:extLst>
            </p:cNvPr>
            <p:cNvCxnSpPr/>
            <p:nvPr/>
          </p:nvCxnSpPr>
          <p:spPr>
            <a:xfrm flipV="1">
              <a:off x="9917838" y="4160253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E30839-CB3E-41E4-89A3-7921E7A4EEBB}"/>
                </a:ext>
              </a:extLst>
            </p:cNvPr>
            <p:cNvCxnSpPr/>
            <p:nvPr/>
          </p:nvCxnSpPr>
          <p:spPr>
            <a:xfrm flipV="1">
              <a:off x="9942990" y="4815783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18BD45-BD9E-41EC-812B-EB9931C88A73}"/>
              </a:ext>
            </a:extLst>
          </p:cNvPr>
          <p:cNvSpPr txBox="1"/>
          <p:nvPr/>
        </p:nvSpPr>
        <p:spPr>
          <a:xfrm>
            <a:off x="348999" y="226023"/>
            <a:ext cx="2139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Right direction:</a:t>
            </a:r>
            <a:endParaRPr lang="en-DE" sz="2400" b="1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1D86AB96-AD50-4C41-A300-04FDC4FC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9" y="4903925"/>
            <a:ext cx="1237715" cy="12377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ED62842-CDA5-46EF-BD82-4A5296882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91" y="984235"/>
            <a:ext cx="831218" cy="83121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20C54E7-A363-40E4-B479-9A27CBAD1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648" y="2837142"/>
            <a:ext cx="1625935" cy="162593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BBEF326-0888-4CB2-B2CB-FDD7E331C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813" y="4323375"/>
            <a:ext cx="442052" cy="442052"/>
          </a:xfrm>
          <a:prstGeom prst="rect">
            <a:avLst/>
          </a:prstGeom>
          <a:ln>
            <a:noFill/>
          </a:ln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C94E4C44-097D-4845-80A6-085553464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447206" y="3618203"/>
            <a:ext cx="364540" cy="3645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A1C1A57-757F-445B-B391-7B1266D36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71693" y="3034411"/>
            <a:ext cx="394589" cy="394589"/>
          </a:xfrm>
          <a:prstGeom prst="rect">
            <a:avLst/>
          </a:prstGeom>
          <a:ln>
            <a:noFill/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517299BB-E95D-48FB-AC1B-F9C723BDF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68616">
            <a:off x="3791904" y="2146509"/>
            <a:ext cx="303724" cy="3037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4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01016 0.19977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22812 0.00231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1224 -0.19351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-9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6 L -0.23568 -0.01088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4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AFCF246E-B85A-47C9-BC54-19EDCF4A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2" y="1918647"/>
            <a:ext cx="7523497" cy="38155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9C5EFC-2E9A-43CB-AB10-87D382375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8516" y="3874270"/>
            <a:ext cx="1344982" cy="41414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597A7F3-2B1F-4C49-9D31-E6420DBAF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62" y="2298371"/>
            <a:ext cx="1744134" cy="1782971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F46DB95-9D63-4077-AF61-56249A17024E}"/>
              </a:ext>
            </a:extLst>
          </p:cNvPr>
          <p:cNvGrpSpPr/>
          <p:nvPr/>
        </p:nvGrpSpPr>
        <p:grpSpPr>
          <a:xfrm>
            <a:off x="7461353" y="1346130"/>
            <a:ext cx="4176122" cy="4488569"/>
            <a:chOff x="6928693" y="1310620"/>
            <a:chExt cx="4176122" cy="448856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823B740-E715-49A8-B28F-B8AB8E6B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693" y="1310620"/>
              <a:ext cx="4176122" cy="44885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2C835E-7CA5-4FE6-A1A2-819D56183B2D}"/>
                </a:ext>
              </a:extLst>
            </p:cNvPr>
            <p:cNvGrpSpPr/>
            <p:nvPr/>
          </p:nvGrpSpPr>
          <p:grpSpPr>
            <a:xfrm>
              <a:off x="9207625" y="2801632"/>
              <a:ext cx="932155" cy="2205283"/>
              <a:chOff x="5271859" y="4159316"/>
              <a:chExt cx="932155" cy="2205283"/>
            </a:xfrm>
          </p:grpSpPr>
          <p:sp>
            <p:nvSpPr>
              <p:cNvPr id="33" name="Arrow: Left 32">
                <a:extLst>
                  <a:ext uri="{FF2B5EF4-FFF2-40B4-BE49-F238E27FC236}">
                    <a16:creationId xmlns:a16="http://schemas.microsoft.com/office/drawing/2014/main" id="{F6166364-0340-4904-88AB-F0A18EFCB395}"/>
                  </a:ext>
                </a:extLst>
              </p:cNvPr>
              <p:cNvSpPr/>
              <p:nvPr/>
            </p:nvSpPr>
            <p:spPr>
              <a:xfrm>
                <a:off x="5297011" y="4245183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F2D75F-A8A3-44F8-9285-035C381983C3}"/>
                  </a:ext>
                </a:extLst>
              </p:cNvPr>
              <p:cNvSpPr txBox="1"/>
              <p:nvPr/>
            </p:nvSpPr>
            <p:spPr>
              <a:xfrm>
                <a:off x="5502678" y="4159316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55" name="Arrow: Left 54">
                <a:extLst>
                  <a:ext uri="{FF2B5EF4-FFF2-40B4-BE49-F238E27FC236}">
                    <a16:creationId xmlns:a16="http://schemas.microsoft.com/office/drawing/2014/main" id="{DEA9F593-4C17-4AB1-9982-E123E22E5379}"/>
                  </a:ext>
                </a:extLst>
              </p:cNvPr>
              <p:cNvSpPr/>
              <p:nvPr/>
            </p:nvSpPr>
            <p:spPr>
              <a:xfrm>
                <a:off x="5271859" y="4872551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6B0C12-CD6A-47C3-B0D7-750A0C29B2A6}"/>
                  </a:ext>
                </a:extLst>
              </p:cNvPr>
              <p:cNvSpPr txBox="1"/>
              <p:nvPr/>
            </p:nvSpPr>
            <p:spPr>
              <a:xfrm>
                <a:off x="5477526" y="4786684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58" name="Arrow: Left 57">
                <a:extLst>
                  <a:ext uri="{FF2B5EF4-FFF2-40B4-BE49-F238E27FC236}">
                    <a16:creationId xmlns:a16="http://schemas.microsoft.com/office/drawing/2014/main" id="{F8CEC6EC-8DA5-4CEA-BA56-ACA478954A4C}"/>
                  </a:ext>
                </a:extLst>
              </p:cNvPr>
              <p:cNvSpPr/>
              <p:nvPr/>
            </p:nvSpPr>
            <p:spPr>
              <a:xfrm>
                <a:off x="5271859" y="5517937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C6003A-7074-4909-95AA-661F150B3F58}"/>
                  </a:ext>
                </a:extLst>
              </p:cNvPr>
              <p:cNvSpPr txBox="1"/>
              <p:nvPr/>
            </p:nvSpPr>
            <p:spPr>
              <a:xfrm>
                <a:off x="5477526" y="5432070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61" name="Arrow: Left 60">
                <a:extLst>
                  <a:ext uri="{FF2B5EF4-FFF2-40B4-BE49-F238E27FC236}">
                    <a16:creationId xmlns:a16="http://schemas.microsoft.com/office/drawing/2014/main" id="{0A026FE1-F592-49FC-B7D6-B9DDA6067DC3}"/>
                  </a:ext>
                </a:extLst>
              </p:cNvPr>
              <p:cNvSpPr/>
              <p:nvPr/>
            </p:nvSpPr>
            <p:spPr>
              <a:xfrm>
                <a:off x="5297011" y="6173467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FB68BB1-2DA2-4C2C-8573-AB7DD7E70FBF}"/>
                  </a:ext>
                </a:extLst>
              </p:cNvPr>
              <p:cNvSpPr txBox="1"/>
              <p:nvPr/>
            </p:nvSpPr>
            <p:spPr>
              <a:xfrm>
                <a:off x="5502678" y="6087600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1A0BAB7-05F4-4A62-BDF9-2EFBF8B1BCA8}"/>
                </a:ext>
              </a:extLst>
            </p:cNvPr>
            <p:cNvCxnSpPr/>
            <p:nvPr/>
          </p:nvCxnSpPr>
          <p:spPr>
            <a:xfrm flipV="1">
              <a:off x="9942990" y="2887499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4A3AAE7-E986-46B3-87B2-0820F655F8E7}"/>
                </a:ext>
              </a:extLst>
            </p:cNvPr>
            <p:cNvCxnSpPr/>
            <p:nvPr/>
          </p:nvCxnSpPr>
          <p:spPr>
            <a:xfrm flipV="1">
              <a:off x="9917838" y="3514867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6CB8225-9D02-479B-A75A-65CF7A3B6667}"/>
                </a:ext>
              </a:extLst>
            </p:cNvPr>
            <p:cNvCxnSpPr/>
            <p:nvPr/>
          </p:nvCxnSpPr>
          <p:spPr>
            <a:xfrm flipV="1">
              <a:off x="9917838" y="4160253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E30839-CB3E-41E4-89A3-7921E7A4EEBB}"/>
                </a:ext>
              </a:extLst>
            </p:cNvPr>
            <p:cNvCxnSpPr/>
            <p:nvPr/>
          </p:nvCxnSpPr>
          <p:spPr>
            <a:xfrm flipV="1">
              <a:off x="9942990" y="4815783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18BD45-BD9E-41EC-812B-EB9931C88A73}"/>
              </a:ext>
            </a:extLst>
          </p:cNvPr>
          <p:cNvSpPr txBox="1"/>
          <p:nvPr/>
        </p:nvSpPr>
        <p:spPr>
          <a:xfrm>
            <a:off x="348999" y="226023"/>
            <a:ext cx="2139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Right direction:</a:t>
            </a:r>
            <a:endParaRPr lang="en-DE" sz="2400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3EC0AD-A7C4-41B1-8B6C-00F46DA7C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83" y="3229270"/>
            <a:ext cx="967499" cy="64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152F26-0EE6-4DD7-99C0-C42E7D6E5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63" y="4047082"/>
            <a:ext cx="800353" cy="5281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C9495E-9593-42D6-84CD-F19D43339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7545" y="3266332"/>
            <a:ext cx="1418631" cy="4890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5E5E5B5-A2E6-4E69-B044-8263184E765C}"/>
              </a:ext>
            </a:extLst>
          </p:cNvPr>
          <p:cNvSpPr txBox="1"/>
          <p:nvPr/>
        </p:nvSpPr>
        <p:spPr>
          <a:xfrm>
            <a:off x="2488516" y="314847"/>
            <a:ext cx="7093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Car are allow to cross the intersection area without any problem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4371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27565 -0.00695 " pathEditMode="relative" rAng="0" ptsTypes="AA">
                                      <p:cBhvr>
                                        <p:cTn id="6" dur="9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9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0833 -0.20393 " pathEditMode="relative" rAng="0" ptsTypes="AA">
                                      <p:cBhvr>
                                        <p:cTn id="8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1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00443 0.17431 " pathEditMode="relative" rAng="0" ptsTypes="AA">
                                      <p:cBhvr>
                                        <p:cTn id="10" dur="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8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29271 0.0044 " pathEditMode="relative" rAng="0" ptsTypes="AA">
                                      <p:cBhvr>
                                        <p:cTn id="12" dur="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714"/>
            <a:ext cx="8198679" cy="40262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433B9C-5325-4BE2-8EAD-495A8507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5472" y="2252242"/>
            <a:ext cx="1571345" cy="1571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3B6D9-2A1D-4D77-B343-9508B114B2C5}"/>
              </a:ext>
            </a:extLst>
          </p:cNvPr>
          <p:cNvSpPr txBox="1"/>
          <p:nvPr/>
        </p:nvSpPr>
        <p:spPr>
          <a:xfrm>
            <a:off x="348999" y="226023"/>
            <a:ext cx="2696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Forward direction:</a:t>
            </a:r>
            <a:endParaRPr lang="en-DE" sz="2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132045-AD2E-4446-A34A-B87CDDF2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6653" y="3008592"/>
            <a:ext cx="1571345" cy="15713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2D8A54-662B-444B-8CF3-526A2A59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85" y="5074261"/>
            <a:ext cx="1237715" cy="1237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53" y="822151"/>
            <a:ext cx="831218" cy="831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0200E-23A8-424E-B477-CE47D6458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42" y="1486714"/>
            <a:ext cx="3436918" cy="4275190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B77A999E-3880-411A-A812-4DC9432F720A}"/>
              </a:ext>
            </a:extLst>
          </p:cNvPr>
          <p:cNvSpPr/>
          <p:nvPr/>
        </p:nvSpPr>
        <p:spPr>
          <a:xfrm>
            <a:off x="9641150" y="2683313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3AB39-7FC2-4346-BBAE-EF87776AA77E}"/>
              </a:ext>
            </a:extLst>
          </p:cNvPr>
          <p:cNvSpPr txBox="1"/>
          <p:nvPr/>
        </p:nvSpPr>
        <p:spPr>
          <a:xfrm>
            <a:off x="9846817" y="2597446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</a:t>
            </a:r>
            <a:endParaRPr lang="en-DE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129D8E-D390-412C-B106-CECE5DABAF8D}"/>
              </a:ext>
            </a:extLst>
          </p:cNvPr>
          <p:cNvCxnSpPr/>
          <p:nvPr/>
        </p:nvCxnSpPr>
        <p:spPr>
          <a:xfrm flipV="1">
            <a:off x="10463813" y="2683313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Arrow: Left 29">
            <a:extLst>
              <a:ext uri="{FF2B5EF4-FFF2-40B4-BE49-F238E27FC236}">
                <a16:creationId xmlns:a16="http://schemas.microsoft.com/office/drawing/2014/main" id="{E6CC4F12-27B8-438F-B4C5-BA13DC6BBE77}"/>
              </a:ext>
            </a:extLst>
          </p:cNvPr>
          <p:cNvSpPr/>
          <p:nvPr/>
        </p:nvSpPr>
        <p:spPr>
          <a:xfrm>
            <a:off x="9642631" y="3985177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C25481-AA85-4A21-930E-6077F605F904}"/>
              </a:ext>
            </a:extLst>
          </p:cNvPr>
          <p:cNvSpPr txBox="1"/>
          <p:nvPr/>
        </p:nvSpPr>
        <p:spPr>
          <a:xfrm>
            <a:off x="9848298" y="3899310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</a:t>
            </a:r>
            <a:endParaRPr lang="en-DE" sz="1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EA4666-43DB-4586-B385-6A2CF52420D0}"/>
              </a:ext>
            </a:extLst>
          </p:cNvPr>
          <p:cNvCxnSpPr/>
          <p:nvPr/>
        </p:nvCxnSpPr>
        <p:spPr>
          <a:xfrm flipV="1">
            <a:off x="10465294" y="3985177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686FDD3-3D51-44B5-BBAE-69C337D7A757}"/>
              </a:ext>
            </a:extLst>
          </p:cNvPr>
          <p:cNvSpPr txBox="1"/>
          <p:nvPr/>
        </p:nvSpPr>
        <p:spPr>
          <a:xfrm>
            <a:off x="2857959" y="304334"/>
            <a:ext cx="7093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Only opposite side cars allow to cross the intersection area without any problem</a:t>
            </a:r>
            <a:endParaRPr lang="en-DE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194991-AA2A-4364-B4CD-F1F4D004556E}"/>
              </a:ext>
            </a:extLst>
          </p:cNvPr>
          <p:cNvSpPr/>
          <p:nvPr/>
        </p:nvSpPr>
        <p:spPr>
          <a:xfrm>
            <a:off x="2857959" y="555603"/>
            <a:ext cx="278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 car 1 and car 3 are crossing 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62421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125 0.17732 " pathEditMode="relative" rAng="0" ptsTypes="AA">
                                      <p:cBhvr>
                                        <p:cTn id="6" dur="12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88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.01922 L 0.00404 -0.19583 " pathEditMode="relative" rAng="0" ptsTypes="AA">
                                      <p:cBhvr>
                                        <p:cTn id="8" dur="12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07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80547 -0.00509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73" y="-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74 -0.00325 L -0.83503 -0.00024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2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87A9A2-A1E7-43A0-BA63-1FEF7EB40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78" y="1486714"/>
            <a:ext cx="3219597" cy="42542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6714"/>
            <a:ext cx="8198679" cy="4026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3B6D9-2A1D-4D77-B343-9508B114B2C5}"/>
              </a:ext>
            </a:extLst>
          </p:cNvPr>
          <p:cNvSpPr txBox="1"/>
          <p:nvPr/>
        </p:nvSpPr>
        <p:spPr>
          <a:xfrm>
            <a:off x="348999" y="226023"/>
            <a:ext cx="2696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Forward direction:</a:t>
            </a:r>
            <a:endParaRPr lang="en-DE" sz="24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2D8A54-662B-444B-8CF3-526A2A59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05" y="4052827"/>
            <a:ext cx="1071877" cy="10718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28" y="2155651"/>
            <a:ext cx="831218" cy="831218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F6B32877-5DD1-4B5E-A4F5-22CD552A39D0}"/>
              </a:ext>
            </a:extLst>
          </p:cNvPr>
          <p:cNvSpPr/>
          <p:nvPr/>
        </p:nvSpPr>
        <p:spPr>
          <a:xfrm>
            <a:off x="9785643" y="3446755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BEC65-513E-439E-969E-9B0DD96BCCE7}"/>
              </a:ext>
            </a:extLst>
          </p:cNvPr>
          <p:cNvSpPr txBox="1"/>
          <p:nvPr/>
        </p:nvSpPr>
        <p:spPr>
          <a:xfrm>
            <a:off x="9991310" y="3360888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</a:t>
            </a:r>
            <a:endParaRPr lang="en-DE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21273A-B9A2-4A73-A35D-4F09E1FD9D24}"/>
              </a:ext>
            </a:extLst>
          </p:cNvPr>
          <p:cNvCxnSpPr>
            <a:cxnSpLocks/>
          </p:cNvCxnSpPr>
          <p:nvPr/>
        </p:nvCxnSpPr>
        <p:spPr>
          <a:xfrm flipV="1">
            <a:off x="10608306" y="3446755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Arrow: Left 18">
            <a:extLst>
              <a:ext uri="{FF2B5EF4-FFF2-40B4-BE49-F238E27FC236}">
                <a16:creationId xmlns:a16="http://schemas.microsoft.com/office/drawing/2014/main" id="{4F5F0E3E-43EF-421F-AF18-8440C00BA875}"/>
              </a:ext>
            </a:extLst>
          </p:cNvPr>
          <p:cNvSpPr/>
          <p:nvPr/>
        </p:nvSpPr>
        <p:spPr>
          <a:xfrm>
            <a:off x="9785643" y="4674633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B49EFF-3BAB-4407-9514-2D258CD0A7EB}"/>
              </a:ext>
            </a:extLst>
          </p:cNvPr>
          <p:cNvSpPr txBox="1"/>
          <p:nvPr/>
        </p:nvSpPr>
        <p:spPr>
          <a:xfrm>
            <a:off x="9991310" y="4588766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</a:t>
            </a:r>
            <a:endParaRPr lang="en-DE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449B1D-3475-442C-95AF-CEB2AC1609A2}"/>
              </a:ext>
            </a:extLst>
          </p:cNvPr>
          <p:cNvCxnSpPr>
            <a:cxnSpLocks/>
          </p:cNvCxnSpPr>
          <p:nvPr/>
        </p:nvCxnSpPr>
        <p:spPr>
          <a:xfrm flipV="1">
            <a:off x="10608306" y="4674633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0145F-BC51-4093-B877-59B761E42397}"/>
              </a:ext>
            </a:extLst>
          </p:cNvPr>
          <p:cNvSpPr/>
          <p:nvPr/>
        </p:nvSpPr>
        <p:spPr>
          <a:xfrm>
            <a:off x="2812367" y="316417"/>
            <a:ext cx="2509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Car 2 and car 4 are crossing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45349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0.0276 0.38634 " pathEditMode="relative" rAng="0" ptsTypes="AA">
                                      <p:cBhvr>
                                        <p:cTn id="6" dur="12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19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1823 -0.40046 " pathEditMode="relative" rAng="0" ptsTypes="AA">
                                      <p:cBhvr>
                                        <p:cTn id="8" dur="12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-2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728"/>
            <a:ext cx="12191999" cy="56832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433B9C-5325-4BE2-8EAD-495A8507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24174" y="2148271"/>
            <a:ext cx="1139170" cy="1571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3B6D9-2A1D-4D77-B343-9508B114B2C5}"/>
              </a:ext>
            </a:extLst>
          </p:cNvPr>
          <p:cNvSpPr txBox="1"/>
          <p:nvPr/>
        </p:nvSpPr>
        <p:spPr>
          <a:xfrm>
            <a:off x="60093" y="0"/>
            <a:ext cx="1116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There is more problem that’s why we will only allow one car at a time </a:t>
            </a:r>
            <a:endParaRPr lang="en-DE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132045-AD2E-4446-A34A-B87CDDF2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252" y="2935276"/>
            <a:ext cx="1571345" cy="15713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2D8A54-662B-444B-8CF3-526A2A59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11" y="5398111"/>
            <a:ext cx="1237715" cy="1237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32" y="195526"/>
            <a:ext cx="831218" cy="831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D4B98F-DBBA-4F82-8814-389FABEE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441" y="4546673"/>
            <a:ext cx="394589" cy="39458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1E50F3-EB74-4E3F-9574-55911B246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65604">
            <a:off x="6258042" y="2271733"/>
            <a:ext cx="394589" cy="394589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6A1CD8-E1E0-4835-ACF6-332D94A7F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901093" y="3720948"/>
            <a:ext cx="394589" cy="39458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D1A56-CDED-433B-8B0E-8E742254F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09382">
            <a:off x="4001131" y="2736650"/>
            <a:ext cx="394589" cy="39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7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0.01927 0.27755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8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-0.00768 -0.21898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10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718 0.00417 L 0.33829 -0.00092 " pathEditMode="relative" rAng="0" ptsTypes="AA">
                                      <p:cBhvr>
                                        <p:cTn id="10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73" y="-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74 -0.00324 L -0.39883 0.01065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11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" y="2035017"/>
            <a:ext cx="7391399" cy="36297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433B9C-5325-4BE2-8EAD-495A8507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1318" y="2701766"/>
            <a:ext cx="1139170" cy="1571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3B6D9-2A1D-4D77-B343-9508B114B2C5}"/>
              </a:ext>
            </a:extLst>
          </p:cNvPr>
          <p:cNvSpPr txBox="1"/>
          <p:nvPr/>
        </p:nvSpPr>
        <p:spPr>
          <a:xfrm>
            <a:off x="348999" y="226023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Car 1 is crossing</a:t>
            </a:r>
            <a:endParaRPr lang="en-DE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2D8A54-662B-444B-8CF3-526A2A59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87" y="4115537"/>
            <a:ext cx="1237715" cy="1237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69" y="2659668"/>
            <a:ext cx="831218" cy="831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E52DF1-5DCA-4EC0-B441-9980A1895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105">
            <a:off x="3386826" y="3049277"/>
            <a:ext cx="1139170" cy="759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3F463-32E5-4EC9-B1A0-AEA5ADB99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56" y="1339781"/>
            <a:ext cx="4016686" cy="5045457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E89D809A-24C6-4C2A-B5AB-01A9BA3DDA49}"/>
              </a:ext>
            </a:extLst>
          </p:cNvPr>
          <p:cNvSpPr/>
          <p:nvPr/>
        </p:nvSpPr>
        <p:spPr>
          <a:xfrm>
            <a:off x="9576288" y="2601963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C8E0F-33D1-427C-8B88-9304068E180C}"/>
              </a:ext>
            </a:extLst>
          </p:cNvPr>
          <p:cNvSpPr txBox="1"/>
          <p:nvPr/>
        </p:nvSpPr>
        <p:spPr>
          <a:xfrm>
            <a:off x="9781955" y="2516096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Left</a:t>
            </a:r>
            <a:endParaRPr lang="en-DE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DFE815-C76F-43DE-B04B-23728F20DEBC}"/>
              </a:ext>
            </a:extLst>
          </p:cNvPr>
          <p:cNvCxnSpPr/>
          <p:nvPr/>
        </p:nvCxnSpPr>
        <p:spPr>
          <a:xfrm flipV="1">
            <a:off x="10286501" y="2601963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7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01016 -0.17176 " pathEditMode="relative" rAng="0" ptsTypes="AA">
                                      <p:cBhvr>
                                        <p:cTn id="6" dur="10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" y="2035017"/>
            <a:ext cx="7391399" cy="36297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433B9C-5325-4BE2-8EAD-495A8507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0818" y="2739866"/>
            <a:ext cx="1139170" cy="157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32" y="2597782"/>
            <a:ext cx="831218" cy="831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CD241-2BDD-41CE-8F71-CDB56316C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41" y="3362520"/>
            <a:ext cx="1344982" cy="414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B2AFC-2BB5-49BC-BD41-7BFCBDA9F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93" y="1346642"/>
            <a:ext cx="4001094" cy="5250874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588E17F3-3B3B-4F3D-86FF-01320098C7F1}"/>
              </a:ext>
            </a:extLst>
          </p:cNvPr>
          <p:cNvSpPr/>
          <p:nvPr/>
        </p:nvSpPr>
        <p:spPr>
          <a:xfrm>
            <a:off x="9459734" y="3514867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5525F-5CF7-4D9D-BF18-C5F7F17AFC92}"/>
              </a:ext>
            </a:extLst>
          </p:cNvPr>
          <p:cNvSpPr txBox="1"/>
          <p:nvPr/>
        </p:nvSpPr>
        <p:spPr>
          <a:xfrm>
            <a:off x="9646164" y="3436242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Left</a:t>
            </a:r>
            <a:endParaRPr lang="en-DE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40D024-14C2-4D8A-AD2E-737F5E8F0B3A}"/>
              </a:ext>
            </a:extLst>
          </p:cNvPr>
          <p:cNvCxnSpPr/>
          <p:nvPr/>
        </p:nvCxnSpPr>
        <p:spPr>
          <a:xfrm flipV="1">
            <a:off x="10235059" y="3532780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D7D60D-12CC-45D7-937A-4B92DE1377C2}"/>
              </a:ext>
            </a:extLst>
          </p:cNvPr>
          <p:cNvSpPr txBox="1"/>
          <p:nvPr/>
        </p:nvSpPr>
        <p:spPr>
          <a:xfrm>
            <a:off x="348999" y="226023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Car 2 is crossing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20605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27032 -0.0125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AC2C87C-D1FA-476C-A426-7920F72945E2}"/>
              </a:ext>
            </a:extLst>
          </p:cNvPr>
          <p:cNvSpPr txBox="1">
            <a:spLocks noGrp="1"/>
          </p:cNvSpPr>
          <p:nvPr/>
        </p:nvSpPr>
        <p:spPr>
          <a:xfrm>
            <a:off x="3566022" y="461676"/>
            <a:ext cx="3422650" cy="86106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/>
              <a:t>UML</a:t>
            </a:r>
            <a:r>
              <a:rPr spc="-40" dirty="0"/>
              <a:t> </a:t>
            </a:r>
            <a:r>
              <a:rPr spc="-10" dirty="0"/>
              <a:t>Implementation</a:t>
            </a: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500" dirty="0"/>
              <a:t>Requirement</a:t>
            </a:r>
            <a:r>
              <a:rPr sz="1500" spc="-90" dirty="0"/>
              <a:t> </a:t>
            </a:r>
            <a:r>
              <a:rPr sz="1500" spc="-10" dirty="0"/>
              <a:t>Diagram</a:t>
            </a:r>
            <a:endParaRPr sz="1500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C4844229-FBDE-4C59-9333-36B7E430E4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469" y="1784471"/>
            <a:ext cx="8697894" cy="45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19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" y="2035017"/>
            <a:ext cx="7391399" cy="36297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32" y="2597782"/>
            <a:ext cx="831218" cy="831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01ECF-F235-4847-AD98-158D6C3E0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57" y="3991765"/>
            <a:ext cx="800353" cy="528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2AF1A-8A34-4D1A-9543-D2A142ACF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56" y="1193189"/>
            <a:ext cx="4183528" cy="5257425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F960DFF-C000-479A-A577-D26320E6CB25}"/>
              </a:ext>
            </a:extLst>
          </p:cNvPr>
          <p:cNvSpPr/>
          <p:nvPr/>
        </p:nvSpPr>
        <p:spPr>
          <a:xfrm>
            <a:off x="9813222" y="4077632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6D35C-0B4C-4C13-BC4C-872AC5FAEA5C}"/>
              </a:ext>
            </a:extLst>
          </p:cNvPr>
          <p:cNvSpPr txBox="1"/>
          <p:nvPr/>
        </p:nvSpPr>
        <p:spPr>
          <a:xfrm>
            <a:off x="10018889" y="3991765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Left</a:t>
            </a:r>
            <a:endParaRPr lang="en-DE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419A9-0E69-4C1B-90A8-2489EE8F1D7C}"/>
              </a:ext>
            </a:extLst>
          </p:cNvPr>
          <p:cNvCxnSpPr/>
          <p:nvPr/>
        </p:nvCxnSpPr>
        <p:spPr>
          <a:xfrm flipV="1">
            <a:off x="10523435" y="4077632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D5A12C-D014-433B-A78E-CC47DBDEAAA8}"/>
              </a:ext>
            </a:extLst>
          </p:cNvPr>
          <p:cNvSpPr txBox="1"/>
          <p:nvPr/>
        </p:nvSpPr>
        <p:spPr>
          <a:xfrm>
            <a:off x="387099" y="226023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Car 3 is crossing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6862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-0.00625 0.16505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" y="2035017"/>
            <a:ext cx="7391399" cy="3629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5051BA-A462-43E7-B6E7-0E1DA4EA5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3870751"/>
            <a:ext cx="1418631" cy="489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48245-29B9-4556-89D6-09FC9226E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56" y="1193189"/>
            <a:ext cx="4143969" cy="5314475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226B2681-601D-421C-A075-892D3C0D0E21}"/>
              </a:ext>
            </a:extLst>
          </p:cNvPr>
          <p:cNvSpPr/>
          <p:nvPr/>
        </p:nvSpPr>
        <p:spPr>
          <a:xfrm>
            <a:off x="9823938" y="4907013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C117C-576A-4235-901D-A92E4C34085E}"/>
              </a:ext>
            </a:extLst>
          </p:cNvPr>
          <p:cNvSpPr txBox="1"/>
          <p:nvPr/>
        </p:nvSpPr>
        <p:spPr>
          <a:xfrm>
            <a:off x="10029605" y="4821146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Left</a:t>
            </a:r>
            <a:endParaRPr lang="en-DE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686D6D-2F90-4096-B65A-4B90D6060D28}"/>
              </a:ext>
            </a:extLst>
          </p:cNvPr>
          <p:cNvCxnSpPr/>
          <p:nvPr/>
        </p:nvCxnSpPr>
        <p:spPr>
          <a:xfrm flipV="1">
            <a:off x="10534151" y="4907013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42B70A-E382-4E37-9885-82309B407DB7}"/>
              </a:ext>
            </a:extLst>
          </p:cNvPr>
          <p:cNvSpPr txBox="1"/>
          <p:nvPr/>
        </p:nvSpPr>
        <p:spPr>
          <a:xfrm>
            <a:off x="348999" y="226023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Car 4 is crossing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7342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022E-16 L 0.29492 0.01111 " pathEditMode="relative" rAng="0" ptsTypes="AA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D161A-F8B4-473F-87BA-34D7088CD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95" y="1351548"/>
            <a:ext cx="3475667" cy="443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0CFC7-CEE9-4ED3-BC65-ED039A30F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14" y="1351548"/>
            <a:ext cx="3452891" cy="4431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500102-71A3-4A6C-9268-747C45D81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8" y="1351549"/>
            <a:ext cx="3345470" cy="4488569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4BE54077-0A24-4F2E-A269-DA9E1AAB65A4}"/>
              </a:ext>
            </a:extLst>
          </p:cNvPr>
          <p:cNvSpPr/>
          <p:nvPr/>
        </p:nvSpPr>
        <p:spPr>
          <a:xfrm>
            <a:off x="2130640" y="5177937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E912-648C-43D9-AFE8-32DFFEB6037E}"/>
              </a:ext>
            </a:extLst>
          </p:cNvPr>
          <p:cNvSpPr txBox="1"/>
          <p:nvPr/>
        </p:nvSpPr>
        <p:spPr>
          <a:xfrm>
            <a:off x="2271205" y="5112530"/>
            <a:ext cx="806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Emergency</a:t>
            </a:r>
            <a:endParaRPr lang="en-DE" sz="1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E354A0-9A7A-49CC-B58D-1303CE86EC78}"/>
              </a:ext>
            </a:extLst>
          </p:cNvPr>
          <p:cNvCxnSpPr/>
          <p:nvPr/>
        </p:nvCxnSpPr>
        <p:spPr>
          <a:xfrm flipV="1">
            <a:off x="2953303" y="5177937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Arrow: Left 12">
            <a:extLst>
              <a:ext uri="{FF2B5EF4-FFF2-40B4-BE49-F238E27FC236}">
                <a16:creationId xmlns:a16="http://schemas.microsoft.com/office/drawing/2014/main" id="{F2C35AB4-1E9B-4ECA-9CF6-6BCF572057A6}"/>
              </a:ext>
            </a:extLst>
          </p:cNvPr>
          <p:cNvSpPr/>
          <p:nvPr/>
        </p:nvSpPr>
        <p:spPr>
          <a:xfrm>
            <a:off x="5984288" y="5293346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9D051-6D97-43A4-BAC5-EF4123377033}"/>
              </a:ext>
            </a:extLst>
          </p:cNvPr>
          <p:cNvSpPr txBox="1"/>
          <p:nvPr/>
        </p:nvSpPr>
        <p:spPr>
          <a:xfrm>
            <a:off x="6124853" y="5227939"/>
            <a:ext cx="806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Emergency</a:t>
            </a:r>
            <a:endParaRPr lang="en-DE" sz="1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72F4C3-9548-414D-A1C1-A29A78ADEA73}"/>
              </a:ext>
            </a:extLst>
          </p:cNvPr>
          <p:cNvCxnSpPr/>
          <p:nvPr/>
        </p:nvCxnSpPr>
        <p:spPr>
          <a:xfrm flipV="1">
            <a:off x="6806951" y="5293346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Arrow: Left 15">
            <a:extLst>
              <a:ext uri="{FF2B5EF4-FFF2-40B4-BE49-F238E27FC236}">
                <a16:creationId xmlns:a16="http://schemas.microsoft.com/office/drawing/2014/main" id="{5C116CAD-6222-41B8-BE6F-2BB810D728F2}"/>
              </a:ext>
            </a:extLst>
          </p:cNvPr>
          <p:cNvSpPr/>
          <p:nvPr/>
        </p:nvSpPr>
        <p:spPr>
          <a:xfrm>
            <a:off x="9855691" y="5474160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4F830-992F-438A-B018-241D38B3BA61}"/>
              </a:ext>
            </a:extLst>
          </p:cNvPr>
          <p:cNvSpPr txBox="1"/>
          <p:nvPr/>
        </p:nvSpPr>
        <p:spPr>
          <a:xfrm>
            <a:off x="9996256" y="5408753"/>
            <a:ext cx="806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Emergency</a:t>
            </a:r>
            <a:endParaRPr lang="en-DE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C9AA5A-41DF-4F72-8A01-E0066F871B99}"/>
              </a:ext>
            </a:extLst>
          </p:cNvPr>
          <p:cNvCxnSpPr/>
          <p:nvPr/>
        </p:nvCxnSpPr>
        <p:spPr>
          <a:xfrm flipV="1">
            <a:off x="10678354" y="5474160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BC87C9-31B5-4911-AACC-1A46EA49BDAB}"/>
              </a:ext>
            </a:extLst>
          </p:cNvPr>
          <p:cNvSpPr txBox="1"/>
          <p:nvPr/>
        </p:nvSpPr>
        <p:spPr>
          <a:xfrm>
            <a:off x="381550" y="408517"/>
            <a:ext cx="1181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Emergency Car: </a:t>
            </a:r>
            <a:r>
              <a:rPr lang="en-US" dirty="0"/>
              <a:t>When emergency car come this time other car is stop and Emergency car are allow to go any direction  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57248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B8CB55-15E9-4234-9C11-8074FCE1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88" y="1164407"/>
            <a:ext cx="9630656" cy="5005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39432-6973-4995-837C-4F24F4FFD097}"/>
              </a:ext>
            </a:extLst>
          </p:cNvPr>
          <p:cNvSpPr txBox="1"/>
          <p:nvPr/>
        </p:nvSpPr>
        <p:spPr>
          <a:xfrm>
            <a:off x="3396999" y="226354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VHDL all scenarios simulation together 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964059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1C8940-592F-40CC-A237-A8847CE30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580" y="4071938"/>
            <a:ext cx="2068282" cy="1656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27931-E853-4624-AFC3-3C0A1EAA8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00" y="3507527"/>
            <a:ext cx="1044431" cy="1044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73522-9F1D-46A0-9DDC-AC757FB56882}"/>
              </a:ext>
            </a:extLst>
          </p:cNvPr>
          <p:cNvSpPr txBox="1"/>
          <p:nvPr/>
        </p:nvSpPr>
        <p:spPr>
          <a:xfrm>
            <a:off x="4634200" y="768579"/>
            <a:ext cx="312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CEC2E-DBCF-49B4-B1EC-5801ADC2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195" y="3886867"/>
            <a:ext cx="2018633" cy="201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8762-01BC-48FD-87EA-2BC776361986}"/>
              </a:ext>
            </a:extLst>
          </p:cNvPr>
          <p:cNvSpPr txBox="1"/>
          <p:nvPr/>
        </p:nvSpPr>
        <p:spPr>
          <a:xfrm>
            <a:off x="1267074" y="2458526"/>
            <a:ext cx="6551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sum-up, we can see that by applying several methods</a:t>
            </a:r>
          </a:p>
          <a:p>
            <a:pPr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can able to reduce accident and save travel time and we finally ensure save and secure journey  </a:t>
            </a:r>
          </a:p>
        </p:txBody>
      </p:sp>
    </p:spTree>
    <p:extLst>
      <p:ext uri="{BB962C8B-B14F-4D97-AF65-F5344CB8AC3E}">
        <p14:creationId xmlns:p14="http://schemas.microsoft.com/office/powerpoint/2010/main" val="257567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881028-0ED3-4887-A530-4EEDB3FFE6AD}"/>
              </a:ext>
            </a:extLst>
          </p:cNvPr>
          <p:cNvSpPr txBox="1"/>
          <p:nvPr/>
        </p:nvSpPr>
        <p:spPr>
          <a:xfrm>
            <a:off x="530519" y="375062"/>
            <a:ext cx="165671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Sequence</a:t>
            </a:r>
            <a:r>
              <a:rPr sz="1500" spc="-7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Diagram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B4D05-C07E-4A46-906F-F638FF3B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914400"/>
            <a:ext cx="84391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6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DAF716C-68CB-4C66-8260-A08142E65BEB}"/>
              </a:ext>
            </a:extLst>
          </p:cNvPr>
          <p:cNvSpPr txBox="1"/>
          <p:nvPr/>
        </p:nvSpPr>
        <p:spPr>
          <a:xfrm>
            <a:off x="3326568" y="-445462"/>
            <a:ext cx="20161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State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Machine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Diagram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EB277BE-3D10-4209-84C5-9A88D88F4950}"/>
              </a:ext>
            </a:extLst>
          </p:cNvPr>
          <p:cNvSpPr txBox="1"/>
          <p:nvPr/>
        </p:nvSpPr>
        <p:spPr>
          <a:xfrm>
            <a:off x="7561952" y="861617"/>
            <a:ext cx="16986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User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Case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Diagram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4FF0D11C-EA89-48CE-86CF-68B9B5037E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312" y="1242536"/>
            <a:ext cx="3816381" cy="429713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339E8196-1B75-4C00-B6A1-D733A8845DB1}"/>
              </a:ext>
            </a:extLst>
          </p:cNvPr>
          <p:cNvSpPr txBox="1"/>
          <p:nvPr/>
        </p:nvSpPr>
        <p:spPr>
          <a:xfrm>
            <a:off x="436038" y="988536"/>
            <a:ext cx="20161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State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Machine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Diagram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EA6A01-9A37-4B00-9DDA-E13C2DD8D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48" y="1415225"/>
            <a:ext cx="5868232" cy="43347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2AB518E-BE16-496F-BD16-E97E79D7E598}"/>
              </a:ext>
            </a:extLst>
          </p:cNvPr>
          <p:cNvSpPr/>
          <p:nvPr/>
        </p:nvSpPr>
        <p:spPr>
          <a:xfrm>
            <a:off x="10906125" y="988536"/>
            <a:ext cx="849837" cy="1249839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240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782C6CA4-9D3E-4B43-B7C0-066854A3EB56}"/>
              </a:ext>
            </a:extLst>
          </p:cNvPr>
          <p:cNvSpPr txBox="1"/>
          <p:nvPr/>
        </p:nvSpPr>
        <p:spPr>
          <a:xfrm>
            <a:off x="6295311" y="177861"/>
            <a:ext cx="5776462" cy="200457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302B52-DB5F-4B93-97F8-6BA554025466}"/>
              </a:ext>
            </a:extLst>
          </p:cNvPr>
          <p:cNvSpPr txBox="1"/>
          <p:nvPr/>
        </p:nvSpPr>
        <p:spPr>
          <a:xfrm>
            <a:off x="105710" y="68995"/>
            <a:ext cx="5926266" cy="203992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81050E-55E3-4862-8143-2B966E55FAD6}"/>
              </a:ext>
            </a:extLst>
          </p:cNvPr>
          <p:cNvGrpSpPr/>
          <p:nvPr/>
        </p:nvGrpSpPr>
        <p:grpSpPr>
          <a:xfrm>
            <a:off x="284144" y="2451903"/>
            <a:ext cx="11489287" cy="2764648"/>
            <a:chOff x="140161" y="2554645"/>
            <a:chExt cx="11471831" cy="3073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99AFAD-E867-49C0-BF6B-F96C4ACC2DE0}"/>
                </a:ext>
              </a:extLst>
            </p:cNvPr>
            <p:cNvSpPr txBox="1"/>
            <p:nvPr/>
          </p:nvSpPr>
          <p:spPr>
            <a:xfrm>
              <a:off x="140161" y="2554645"/>
              <a:ext cx="215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Queuing of the cars</a:t>
              </a:r>
              <a:endParaRPr lang="en-DE" sz="1400" b="1" dirty="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D0F9C65-67DD-4E55-A863-4CC35B8B4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412" y="3202527"/>
              <a:ext cx="1011339" cy="9907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84DBF8-BF21-4C81-A724-7893CA3977FD}"/>
                </a:ext>
              </a:extLst>
            </p:cNvPr>
            <p:cNvSpPr txBox="1"/>
            <p:nvPr/>
          </p:nvSpPr>
          <p:spPr>
            <a:xfrm>
              <a:off x="205651" y="4150638"/>
              <a:ext cx="2224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After Server received the data</a:t>
              </a:r>
              <a:endParaRPr lang="en-DE" sz="1200" dirty="0"/>
            </a:p>
            <a:p>
              <a:endParaRPr lang="en-DE" sz="1200" dirty="0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EE360219-C715-48B4-B4D9-24BCC702B8C0}"/>
                </a:ext>
              </a:extLst>
            </p:cNvPr>
            <p:cNvSpPr/>
            <p:nvPr/>
          </p:nvSpPr>
          <p:spPr>
            <a:xfrm>
              <a:off x="2501325" y="4021584"/>
              <a:ext cx="892205" cy="53266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04D0F67-7943-4280-B3E6-9B99F4112AE0}"/>
                </a:ext>
              </a:extLst>
            </p:cNvPr>
            <p:cNvCxnSpPr>
              <a:cxnSpLocks/>
            </p:cNvCxnSpPr>
            <p:nvPr/>
          </p:nvCxnSpPr>
          <p:spPr>
            <a:xfrm>
              <a:off x="2217639" y="4315760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6DE8C72-C7DA-4366-ADB3-55EEA5A83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386" y="3202527"/>
              <a:ext cx="0" cy="819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DEF1AB8-E4FB-4147-94F2-558CFAD18A8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386" y="4554244"/>
              <a:ext cx="0" cy="661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F6B98E0-997A-487C-A66C-62904A4B4AB7}"/>
                </a:ext>
              </a:extLst>
            </p:cNvPr>
            <p:cNvSpPr txBox="1"/>
            <p:nvPr/>
          </p:nvSpPr>
          <p:spPr>
            <a:xfrm>
              <a:off x="2519081" y="2811947"/>
              <a:ext cx="134270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Generate.car_id</a:t>
              </a:r>
              <a:endParaRPr lang="en-DE" sz="12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AA3B0B1-7EC5-4DC8-A7C1-5230758D3A50}"/>
                </a:ext>
              </a:extLst>
            </p:cNvPr>
            <p:cNvCxnSpPr>
              <a:cxnSpLocks/>
            </p:cNvCxnSpPr>
            <p:nvPr/>
          </p:nvCxnSpPr>
          <p:spPr>
            <a:xfrm>
              <a:off x="3955115" y="2950446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DC10E3-D2A4-4B9C-A63A-E65F37DD9FD2}"/>
                </a:ext>
              </a:extLst>
            </p:cNvPr>
            <p:cNvSpPr txBox="1"/>
            <p:nvPr/>
          </p:nvSpPr>
          <p:spPr>
            <a:xfrm>
              <a:off x="4221175" y="2793518"/>
              <a:ext cx="134270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Push.local_queue</a:t>
              </a:r>
              <a:endParaRPr lang="en-DE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3D7076C-9EB1-4A12-AE03-1E01407C19F9}"/>
                </a:ext>
              </a:extLst>
            </p:cNvPr>
            <p:cNvSpPr txBox="1"/>
            <p:nvPr/>
          </p:nvSpPr>
          <p:spPr>
            <a:xfrm>
              <a:off x="3054465" y="3606085"/>
              <a:ext cx="1838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Incoming car registration</a:t>
              </a:r>
              <a:endParaRPr lang="en-DE" sz="12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912CBAF-899F-4179-8506-C0EBD4E125B4}"/>
                </a:ext>
              </a:extLst>
            </p:cNvPr>
            <p:cNvSpPr txBox="1"/>
            <p:nvPr/>
          </p:nvSpPr>
          <p:spPr>
            <a:xfrm>
              <a:off x="3054465" y="4677222"/>
              <a:ext cx="2034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Out going car deregistration</a:t>
              </a:r>
              <a:endParaRPr lang="en-DE" sz="12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E933FD-206E-4027-98A1-D160789F2923}"/>
                </a:ext>
              </a:extLst>
            </p:cNvPr>
            <p:cNvSpPr txBox="1"/>
            <p:nvPr/>
          </p:nvSpPr>
          <p:spPr>
            <a:xfrm>
              <a:off x="6096000" y="2811947"/>
              <a:ext cx="181400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Push.intersection_queue</a:t>
              </a:r>
              <a:endParaRPr lang="en-DE" sz="1200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8A518E-0AB7-48E0-992C-C82BAA09E823}"/>
                </a:ext>
              </a:extLst>
            </p:cNvPr>
            <p:cNvCxnSpPr>
              <a:cxnSpLocks/>
            </p:cNvCxnSpPr>
            <p:nvPr/>
          </p:nvCxnSpPr>
          <p:spPr>
            <a:xfrm>
              <a:off x="5704641" y="2950446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32BAD26-6ED1-47B8-A54B-FF45E46676B7}"/>
                </a:ext>
              </a:extLst>
            </p:cNvPr>
            <p:cNvSpPr txBox="1"/>
            <p:nvPr/>
          </p:nvSpPr>
          <p:spPr>
            <a:xfrm>
              <a:off x="8544757" y="2838579"/>
              <a:ext cx="181400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Give permission to exit</a:t>
              </a:r>
              <a:endParaRPr lang="en-DE" sz="1200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FD0E495-250F-44AB-9996-E4FB6BB2BA65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81" y="2977078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6C4522-2617-4DE9-8927-22D41ED16506}"/>
                </a:ext>
              </a:extLst>
            </p:cNvPr>
            <p:cNvSpPr txBox="1"/>
            <p:nvPr/>
          </p:nvSpPr>
          <p:spPr>
            <a:xfrm>
              <a:off x="1929608" y="5320403"/>
              <a:ext cx="2025507" cy="3079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Receive the clearance signal</a:t>
              </a:r>
              <a:endParaRPr lang="en-DE" sz="1200" dirty="0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445FBBC-B980-49AF-8839-7C70513CF1DD}"/>
                </a:ext>
              </a:extLst>
            </p:cNvPr>
            <p:cNvCxnSpPr>
              <a:cxnSpLocks/>
            </p:cNvCxnSpPr>
            <p:nvPr/>
          </p:nvCxnSpPr>
          <p:spPr>
            <a:xfrm>
              <a:off x="3981942" y="5463335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B31011E-D005-4581-8D56-3CAF83CA73B7}"/>
                </a:ext>
              </a:extLst>
            </p:cNvPr>
            <p:cNvSpPr txBox="1"/>
            <p:nvPr/>
          </p:nvSpPr>
          <p:spPr>
            <a:xfrm>
              <a:off x="4221175" y="5320402"/>
              <a:ext cx="134270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Pop.local_queue</a:t>
              </a:r>
              <a:endParaRPr lang="en-DE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E13F748-9FEE-4370-B5A5-703D7AF33DA5}"/>
                </a:ext>
              </a:extLst>
            </p:cNvPr>
            <p:cNvSpPr txBox="1"/>
            <p:nvPr/>
          </p:nvSpPr>
          <p:spPr>
            <a:xfrm>
              <a:off x="6096000" y="5338831"/>
              <a:ext cx="181400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Pop.intersection_queue</a:t>
              </a:r>
              <a:endParaRPr lang="en-DE" sz="1200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B163B1A-5391-4BAC-8009-4F23BA671142}"/>
                </a:ext>
              </a:extLst>
            </p:cNvPr>
            <p:cNvCxnSpPr>
              <a:cxnSpLocks/>
            </p:cNvCxnSpPr>
            <p:nvPr/>
          </p:nvCxnSpPr>
          <p:spPr>
            <a:xfrm>
              <a:off x="5704641" y="5477330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0ABAFC1-944D-43F6-9681-6AA1F74F52D7}"/>
                </a:ext>
              </a:extLst>
            </p:cNvPr>
            <p:cNvSpPr txBox="1"/>
            <p:nvPr/>
          </p:nvSpPr>
          <p:spPr>
            <a:xfrm>
              <a:off x="8179292" y="5338830"/>
              <a:ext cx="205233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Delete the car id from server</a:t>
              </a:r>
              <a:endParaRPr lang="en-DE" sz="1200" dirty="0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DEF9EF1-F32D-49F0-8D47-982C50983FF1}"/>
                </a:ext>
              </a:extLst>
            </p:cNvPr>
            <p:cNvCxnSpPr>
              <a:cxnSpLocks/>
            </p:cNvCxnSpPr>
            <p:nvPr/>
          </p:nvCxnSpPr>
          <p:spPr>
            <a:xfrm>
              <a:off x="7955869" y="5478978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6A55162-4F23-4860-81F1-73F13ECB1BB1}"/>
                </a:ext>
              </a:extLst>
            </p:cNvPr>
            <p:cNvSpPr txBox="1"/>
            <p:nvPr/>
          </p:nvSpPr>
          <p:spPr>
            <a:xfrm>
              <a:off x="9862829" y="4054820"/>
              <a:ext cx="1749163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Safe and secure journey </a:t>
              </a:r>
              <a:endParaRPr lang="en-DE" sz="1200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9F68A5B-1B22-44CC-AECE-20F5F6CFE43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8840" y="3184251"/>
              <a:ext cx="458570" cy="680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E8802A3-2195-47E2-B336-548DB4954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8840" y="4507995"/>
              <a:ext cx="543040" cy="812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0B09D17-EA88-4442-AAB0-E3963F7A4F9A}"/>
              </a:ext>
            </a:extLst>
          </p:cNvPr>
          <p:cNvGrpSpPr/>
          <p:nvPr/>
        </p:nvGrpSpPr>
        <p:grpSpPr>
          <a:xfrm>
            <a:off x="195038" y="261555"/>
            <a:ext cx="5807638" cy="1670966"/>
            <a:chOff x="166809" y="692474"/>
            <a:chExt cx="8500930" cy="161451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4B02CB61-5ED2-4014-A7E4-0499C213FDD8}"/>
                </a:ext>
              </a:extLst>
            </p:cNvPr>
            <p:cNvSpPr/>
            <p:nvPr/>
          </p:nvSpPr>
          <p:spPr>
            <a:xfrm>
              <a:off x="325854" y="1776954"/>
              <a:ext cx="1633491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Incoming car sensor</a:t>
              </a:r>
              <a:endParaRPr lang="en-DE" sz="1200" dirty="0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900223C-8DAA-4952-8547-C60BF118E956}"/>
                </a:ext>
              </a:extLst>
            </p:cNvPr>
            <p:cNvCxnSpPr>
              <a:cxnSpLocks/>
            </p:cNvCxnSpPr>
            <p:nvPr/>
          </p:nvCxnSpPr>
          <p:spPr>
            <a:xfrm>
              <a:off x="2004872" y="1579663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0E310C3D-019F-4A84-BD3E-ACDCB1616E09}"/>
                </a:ext>
              </a:extLst>
            </p:cNvPr>
            <p:cNvSpPr/>
            <p:nvPr/>
          </p:nvSpPr>
          <p:spPr>
            <a:xfrm>
              <a:off x="1893242" y="1868897"/>
              <a:ext cx="2290439" cy="34454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Sent the direction data to go</a:t>
              </a:r>
              <a:endParaRPr lang="en-DE" sz="1200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F23CBF5-4474-4A53-9DDD-8A334250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978675" y="1512886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B7605A82-41A1-4479-8D59-885A7CEA205B}"/>
                </a:ext>
              </a:extLst>
            </p:cNvPr>
            <p:cNvSpPr/>
            <p:nvPr/>
          </p:nvSpPr>
          <p:spPr>
            <a:xfrm>
              <a:off x="4395676" y="1796537"/>
              <a:ext cx="1841894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 receive the data</a:t>
              </a:r>
              <a:endParaRPr lang="en-DE" sz="1200" dirty="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5D33A934-AE1E-4564-AEB2-8FB0C23CE834}"/>
                </a:ext>
              </a:extLst>
            </p:cNvPr>
            <p:cNvSpPr/>
            <p:nvPr/>
          </p:nvSpPr>
          <p:spPr>
            <a:xfrm>
              <a:off x="6677587" y="1776954"/>
              <a:ext cx="1633491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Send signal to queue</a:t>
              </a:r>
              <a:endParaRPr lang="en-DE" sz="12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466E965-2FE4-4117-AA2F-CC88A9150F69}"/>
                </a:ext>
              </a:extLst>
            </p:cNvPr>
            <p:cNvCxnSpPr>
              <a:cxnSpLocks/>
            </p:cNvCxnSpPr>
            <p:nvPr/>
          </p:nvCxnSpPr>
          <p:spPr>
            <a:xfrm>
              <a:off x="5841506" y="1484443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E6B3313-04BE-4828-B6D3-1FB235E28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13" y="1317726"/>
              <a:ext cx="1123950" cy="523875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E46EDCD0-C0BF-4DE6-9766-7A3B6D49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04473" y="1310285"/>
              <a:ext cx="522564" cy="535173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DC98441-731E-45FD-A162-3C24005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421" y="922743"/>
              <a:ext cx="1229771" cy="99079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3129F89-F850-473C-843C-C1D142F9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656" y="1366459"/>
              <a:ext cx="909719" cy="46729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43F971A-FCC6-4812-A7B7-493D27DA9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240" y="899158"/>
              <a:ext cx="969597" cy="46730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0755080-18DE-4B47-9DB0-AB88D93C9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559" y="1432543"/>
              <a:ext cx="978017" cy="467297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AF9CD3-C3DB-46E5-AD0A-8D1B67156511}"/>
                </a:ext>
              </a:extLst>
            </p:cNvPr>
            <p:cNvSpPr txBox="1"/>
            <p:nvPr/>
          </p:nvSpPr>
          <p:spPr>
            <a:xfrm>
              <a:off x="7949162" y="1249090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</a:t>
              </a:r>
              <a:endParaRPr lang="en-DE" sz="9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9223AD1-9265-44CA-82A9-8F6C684CF340}"/>
                </a:ext>
              </a:extLst>
            </p:cNvPr>
            <p:cNvSpPr txBox="1"/>
            <p:nvPr/>
          </p:nvSpPr>
          <p:spPr>
            <a:xfrm>
              <a:off x="6892296" y="762219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endParaRPr lang="en-DE" sz="9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C9FD10-AC8D-4C0F-A572-6DDE6CFCC1FC}"/>
                </a:ext>
              </a:extLst>
            </p:cNvPr>
            <p:cNvSpPr txBox="1"/>
            <p:nvPr/>
          </p:nvSpPr>
          <p:spPr>
            <a:xfrm>
              <a:off x="6932572" y="1317776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endParaRPr lang="en-DE" sz="900" dirty="0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B192227-8AF2-49EC-B4FA-B3FA577C3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603" y="769808"/>
              <a:ext cx="1104136" cy="66543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72BF585-E3E5-4E32-8FD6-DAEE074F4904}"/>
                </a:ext>
              </a:extLst>
            </p:cNvPr>
            <p:cNvSpPr txBox="1"/>
            <p:nvPr/>
          </p:nvSpPr>
          <p:spPr>
            <a:xfrm>
              <a:off x="7885552" y="744647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endParaRPr lang="en-DE" sz="9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DC0BAE6-7773-42A8-8D16-56303BACC042}"/>
                </a:ext>
              </a:extLst>
            </p:cNvPr>
            <p:cNvSpPr txBox="1"/>
            <p:nvPr/>
          </p:nvSpPr>
          <p:spPr>
            <a:xfrm>
              <a:off x="166809" y="692474"/>
              <a:ext cx="26313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Incoming car registration</a:t>
              </a:r>
              <a:endParaRPr lang="en-DE" sz="1200" b="1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275982-7C53-46B3-8E6B-01F1739D51C5}"/>
              </a:ext>
            </a:extLst>
          </p:cNvPr>
          <p:cNvGrpSpPr/>
          <p:nvPr/>
        </p:nvGrpSpPr>
        <p:grpSpPr>
          <a:xfrm>
            <a:off x="6357421" y="208621"/>
            <a:ext cx="5591911" cy="1620482"/>
            <a:chOff x="121281" y="2493694"/>
            <a:chExt cx="9514432" cy="1630102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9303EA45-6777-43CD-BCB1-029526A38FC2}"/>
                </a:ext>
              </a:extLst>
            </p:cNvPr>
            <p:cNvSpPr/>
            <p:nvPr/>
          </p:nvSpPr>
          <p:spPr>
            <a:xfrm>
              <a:off x="522763" y="3589629"/>
              <a:ext cx="1633491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 going car sensor</a:t>
              </a:r>
              <a:endParaRPr lang="en-DE" sz="1200" dirty="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8CA9F7D-A901-4F5A-A162-31104AEF2FEE}"/>
                </a:ext>
              </a:extLst>
            </p:cNvPr>
            <p:cNvCxnSpPr>
              <a:cxnSpLocks/>
            </p:cNvCxnSpPr>
            <p:nvPr/>
          </p:nvCxnSpPr>
          <p:spPr>
            <a:xfrm>
              <a:off x="1914571" y="3373171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680E546-8086-406B-90EB-45C59FBB40EA}"/>
                </a:ext>
              </a:extLst>
            </p:cNvPr>
            <p:cNvSpPr/>
            <p:nvPr/>
          </p:nvSpPr>
          <p:spPr>
            <a:xfrm>
              <a:off x="2894564" y="3589629"/>
              <a:ext cx="2273598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Sent the clearance signal</a:t>
              </a:r>
              <a:endParaRPr lang="en-DE" sz="1200" dirty="0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7D20420-B4B8-4F33-9428-C2A333261F07}"/>
                </a:ext>
              </a:extLst>
            </p:cNvPr>
            <p:cNvCxnSpPr>
              <a:cxnSpLocks/>
            </p:cNvCxnSpPr>
            <p:nvPr/>
          </p:nvCxnSpPr>
          <p:spPr>
            <a:xfrm>
              <a:off x="5291093" y="3394541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9452E563-F6CD-4126-BA69-1C0D7E606CD0}"/>
                </a:ext>
              </a:extLst>
            </p:cNvPr>
            <p:cNvSpPr/>
            <p:nvPr/>
          </p:nvSpPr>
          <p:spPr>
            <a:xfrm>
              <a:off x="5479446" y="3510166"/>
              <a:ext cx="2039399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 receive the data</a:t>
              </a:r>
              <a:endParaRPr lang="en-DE" sz="1200" dirty="0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6B0B443B-B9A7-40F9-949A-D8F9F1ADF61E}"/>
                </a:ext>
              </a:extLst>
            </p:cNvPr>
            <p:cNvSpPr/>
            <p:nvPr/>
          </p:nvSpPr>
          <p:spPr>
            <a:xfrm>
              <a:off x="7586920" y="3613342"/>
              <a:ext cx="2039399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Update the car queue</a:t>
              </a:r>
              <a:endParaRPr lang="en-DE" sz="1200" dirty="0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405E3C9-A155-446D-B49E-9EB50B87F9C8}"/>
                </a:ext>
              </a:extLst>
            </p:cNvPr>
            <p:cNvCxnSpPr>
              <a:cxnSpLocks/>
            </p:cNvCxnSpPr>
            <p:nvPr/>
          </p:nvCxnSpPr>
          <p:spPr>
            <a:xfrm>
              <a:off x="7109537" y="3247816"/>
              <a:ext cx="3639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B7EB475-C064-4057-AFE7-E08748080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621" y="2970304"/>
              <a:ext cx="1123950" cy="52387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5EC33F37-EA96-4A31-B0FC-81C1A255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121" y="3194877"/>
              <a:ext cx="2761042" cy="312461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C2F4FCC-9C6A-47FC-BC25-E1B69AA4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002" y="2685581"/>
              <a:ext cx="1249910" cy="753294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BB2C9E8F-904E-4187-984C-70435CFE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901" y="2587902"/>
              <a:ext cx="1410394" cy="990793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058B740-D16D-488A-851E-A4B2F658B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5994" y="3222997"/>
              <a:ext cx="909719" cy="467297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94C21EF7-C208-4F6A-8FF8-FC6BC5B59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163" y="2666536"/>
              <a:ext cx="969597" cy="467301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E78943B4-C675-44E1-9D23-98F07B36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897" y="3289081"/>
              <a:ext cx="978017" cy="467297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DF3FC74-2585-492D-8D33-3D852FA92903}"/>
                </a:ext>
              </a:extLst>
            </p:cNvPr>
            <p:cNvSpPr txBox="1"/>
            <p:nvPr/>
          </p:nvSpPr>
          <p:spPr>
            <a:xfrm>
              <a:off x="8951500" y="3105628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endParaRPr lang="en-DE" sz="9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31897C7-A0A9-4B65-AF83-7EE94EF3FEFE}"/>
                </a:ext>
              </a:extLst>
            </p:cNvPr>
            <p:cNvSpPr txBox="1"/>
            <p:nvPr/>
          </p:nvSpPr>
          <p:spPr>
            <a:xfrm>
              <a:off x="8779048" y="2493694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</a:t>
              </a:r>
              <a:endParaRPr lang="en-DE" sz="9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005821D-5D78-4877-BB90-D54034D0660B}"/>
                </a:ext>
              </a:extLst>
            </p:cNvPr>
            <p:cNvSpPr txBox="1"/>
            <p:nvPr/>
          </p:nvSpPr>
          <p:spPr>
            <a:xfrm>
              <a:off x="7934910" y="3174314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endParaRPr lang="en-DE" sz="900" dirty="0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26780D9B-055E-44C9-8084-0F545EF3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255" y="2746634"/>
              <a:ext cx="822361" cy="499662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12875B6-5844-4164-B6AD-887CB677527A}"/>
                </a:ext>
              </a:extLst>
            </p:cNvPr>
            <p:cNvSpPr txBox="1"/>
            <p:nvPr/>
          </p:nvSpPr>
          <p:spPr>
            <a:xfrm>
              <a:off x="7761144" y="2617803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endParaRPr lang="en-DE" sz="9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05C342-8884-41F8-A0E7-44C071E89272}"/>
                </a:ext>
              </a:extLst>
            </p:cNvPr>
            <p:cNvSpPr txBox="1"/>
            <p:nvPr/>
          </p:nvSpPr>
          <p:spPr>
            <a:xfrm>
              <a:off x="121281" y="2527006"/>
              <a:ext cx="3606213" cy="278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Out going car deregistration</a:t>
              </a:r>
              <a:endParaRPr lang="en-DE" sz="1200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5DB44AB-6303-4003-BD3A-F3CC7359A3DD}"/>
              </a:ext>
            </a:extLst>
          </p:cNvPr>
          <p:cNvSpPr txBox="1"/>
          <p:nvPr/>
        </p:nvSpPr>
        <p:spPr>
          <a:xfrm>
            <a:off x="4308156" y="6390244"/>
            <a:ext cx="3110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Activity diagram to queue cars </a:t>
            </a:r>
            <a:endParaRPr lang="en-DE" sz="1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FD3791-E815-464E-B60E-F0985D42818C}"/>
              </a:ext>
            </a:extLst>
          </p:cNvPr>
          <p:cNvGrpSpPr/>
          <p:nvPr/>
        </p:nvGrpSpPr>
        <p:grpSpPr>
          <a:xfrm>
            <a:off x="105710" y="2317071"/>
            <a:ext cx="12016178" cy="3894021"/>
            <a:chOff x="195038" y="2321425"/>
            <a:chExt cx="11926850" cy="385224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7C6B9BD-CC5B-4B44-B11E-81685770D9F2}"/>
                </a:ext>
              </a:extLst>
            </p:cNvPr>
            <p:cNvSpPr txBox="1"/>
            <p:nvPr/>
          </p:nvSpPr>
          <p:spPr>
            <a:xfrm>
              <a:off x="195038" y="2321425"/>
              <a:ext cx="11926850" cy="38522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DE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62FC53-7818-45DC-8DF0-1900A1D15A5B}"/>
                </a:ext>
              </a:extLst>
            </p:cNvPr>
            <p:cNvGrpSpPr/>
            <p:nvPr/>
          </p:nvGrpSpPr>
          <p:grpSpPr>
            <a:xfrm>
              <a:off x="4832161" y="5281261"/>
              <a:ext cx="2224718" cy="813828"/>
              <a:chOff x="4817250" y="3443403"/>
              <a:chExt cx="2224718" cy="813828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E4A5F93-542A-4FFF-96A8-71402FDB8179}"/>
                  </a:ext>
                </a:extLst>
              </p:cNvPr>
              <p:cNvCxnSpPr/>
              <p:nvPr/>
            </p:nvCxnSpPr>
            <p:spPr>
              <a:xfrm>
                <a:off x="4817250" y="3700753"/>
                <a:ext cx="22247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BB8546E4-F993-468D-AFB6-4DDB1AC9B38C}"/>
                  </a:ext>
                </a:extLst>
              </p:cNvPr>
              <p:cNvCxnSpPr/>
              <p:nvPr/>
            </p:nvCxnSpPr>
            <p:spPr>
              <a:xfrm flipV="1">
                <a:off x="4817250" y="3443403"/>
                <a:ext cx="0" cy="2674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EF666987-048A-414D-B67F-84D2C501EE42}"/>
                  </a:ext>
                </a:extLst>
              </p:cNvPr>
              <p:cNvCxnSpPr/>
              <p:nvPr/>
            </p:nvCxnSpPr>
            <p:spPr>
              <a:xfrm flipV="1">
                <a:off x="7041968" y="3443403"/>
                <a:ext cx="0" cy="2674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CA790E09-309F-4404-A128-42C51C5BC1D5}"/>
                  </a:ext>
                </a:extLst>
              </p:cNvPr>
              <p:cNvSpPr/>
              <p:nvPr/>
            </p:nvSpPr>
            <p:spPr>
              <a:xfrm>
                <a:off x="5144034" y="3728930"/>
                <a:ext cx="1670329" cy="52830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Processing in queue</a:t>
                </a:r>
                <a:endParaRPr lang="en-DE" sz="1200" dirty="0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2E0C3BC-635D-47CA-85DD-98E6751BACDF}"/>
                </a:ext>
              </a:extLst>
            </p:cNvPr>
            <p:cNvGrpSpPr/>
            <p:nvPr/>
          </p:nvGrpSpPr>
          <p:grpSpPr>
            <a:xfrm>
              <a:off x="5043742" y="3002334"/>
              <a:ext cx="2224718" cy="813828"/>
              <a:chOff x="4817250" y="3443403"/>
              <a:chExt cx="2224718" cy="813828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11E15A9-8EA0-4166-9C97-31F7175902DD}"/>
                  </a:ext>
                </a:extLst>
              </p:cNvPr>
              <p:cNvCxnSpPr/>
              <p:nvPr/>
            </p:nvCxnSpPr>
            <p:spPr>
              <a:xfrm>
                <a:off x="4817250" y="3700753"/>
                <a:ext cx="22247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0B41BC-E65A-444D-9E28-1B3561751605}"/>
                  </a:ext>
                </a:extLst>
              </p:cNvPr>
              <p:cNvCxnSpPr/>
              <p:nvPr/>
            </p:nvCxnSpPr>
            <p:spPr>
              <a:xfrm flipV="1">
                <a:off x="4817250" y="3443403"/>
                <a:ext cx="0" cy="2674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55E7E6DE-5993-4AC8-BFC1-246E8A0D256E}"/>
                  </a:ext>
                </a:extLst>
              </p:cNvPr>
              <p:cNvCxnSpPr/>
              <p:nvPr/>
            </p:nvCxnSpPr>
            <p:spPr>
              <a:xfrm flipV="1">
                <a:off x="7041968" y="3443403"/>
                <a:ext cx="0" cy="2674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8C45E94A-9D4A-42CF-8FEE-13813FF65287}"/>
                  </a:ext>
                </a:extLst>
              </p:cNvPr>
              <p:cNvSpPr/>
              <p:nvPr/>
            </p:nvSpPr>
            <p:spPr>
              <a:xfrm>
                <a:off x="5144034" y="3728930"/>
                <a:ext cx="1670329" cy="52830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Processing in queue</a:t>
                </a:r>
                <a:endParaRPr lang="en-DE" sz="1200" dirty="0"/>
              </a:p>
            </p:txBody>
          </p:sp>
        </p:grpSp>
      </p:grpSp>
      <p:pic>
        <p:nvPicPr>
          <p:cNvPr id="143" name="Picture 142">
            <a:extLst>
              <a:ext uri="{FF2B5EF4-FFF2-40B4-BE49-F238E27FC236}">
                <a16:creationId xmlns:a16="http://schemas.microsoft.com/office/drawing/2014/main" id="{AEA7BC17-BE6E-4423-B50B-1C1B4754A6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8249">
            <a:off x="1093987" y="715093"/>
            <a:ext cx="354768" cy="35476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A897269-9D6F-4EAE-913E-CDA7DC5E6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933558">
            <a:off x="2513577" y="496080"/>
            <a:ext cx="475434" cy="475434"/>
          </a:xfrm>
          <a:prstGeom prst="rect">
            <a:avLst/>
          </a:prstGeom>
          <a:ln>
            <a:noFill/>
          </a:ln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7F8DD0AA-A54B-44A6-9DBE-6629ABDF77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933558">
            <a:off x="9326635" y="515878"/>
            <a:ext cx="372899" cy="372899"/>
          </a:xfrm>
          <a:prstGeom prst="rect">
            <a:avLst/>
          </a:prstGeom>
          <a:ln>
            <a:noFill/>
          </a:ln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0C29AF7-F104-4913-8C29-C002DBD74E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8249">
            <a:off x="9112738" y="446333"/>
            <a:ext cx="166162" cy="1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raphic 4">
            <a:extLst>
              <a:ext uri="{FF2B5EF4-FFF2-40B4-BE49-F238E27FC236}">
                <a16:creationId xmlns:a16="http://schemas.microsoft.com/office/drawing/2014/main" id="{7689FF61-ED53-4BA2-A07E-3193A6A5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9" y="728721"/>
            <a:ext cx="7126288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2">
            <a:extLst>
              <a:ext uri="{FF2B5EF4-FFF2-40B4-BE49-F238E27FC236}">
                <a16:creationId xmlns:a16="http://schemas.microsoft.com/office/drawing/2014/main" id="{8247E194-88D9-448E-B0EA-EAECD2417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747" y="189456"/>
            <a:ext cx="1366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/>
              <a:t>Vehicle</a:t>
            </a:r>
            <a:endParaRPr lang="en-GB" altLang="en-DE" u="sng"/>
          </a:p>
        </p:txBody>
      </p:sp>
      <p:sp>
        <p:nvSpPr>
          <p:cNvPr id="2053" name="TextBox 3">
            <a:extLst>
              <a:ext uri="{FF2B5EF4-FFF2-40B4-BE49-F238E27FC236}">
                <a16:creationId xmlns:a16="http://schemas.microsoft.com/office/drawing/2014/main" id="{BAF0AB1A-2271-492C-A512-753EF3B14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918" y="3149084"/>
            <a:ext cx="17084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 dirty="0"/>
              <a:t>Server Control</a:t>
            </a:r>
            <a:endParaRPr lang="en-GB" altLang="en-DE" u="sng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B758305-60D6-39AC-A9A8-E0A92111A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31" y="3524250"/>
            <a:ext cx="3019425" cy="3333750"/>
          </a:xfrm>
          <a:prstGeom prst="rect">
            <a:avLst/>
          </a:prstGeom>
        </p:spPr>
      </p:pic>
      <p:pic>
        <p:nvPicPr>
          <p:cNvPr id="5" name="Picture 4" descr="A screen shot of a video game&#10;&#10;Description automatically generated">
            <a:extLst>
              <a:ext uri="{FF2B5EF4-FFF2-40B4-BE49-F238E27FC236}">
                <a16:creationId xmlns:a16="http://schemas.microsoft.com/office/drawing/2014/main" id="{76947B27-5F37-8BE7-10EC-A9A65180B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932" y="967639"/>
            <a:ext cx="2943225" cy="160972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4B9CB1-80BB-D0E0-2621-D31C95961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19" y="3524250"/>
            <a:ext cx="3142643" cy="333375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CE702DF-E3CA-FBEE-D393-CF871BB83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0991" y="195526"/>
            <a:ext cx="2379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 dirty="0"/>
              <a:t>Emergency Vehicle</a:t>
            </a:r>
            <a:endParaRPr lang="en-GB" altLang="en-DE" u="sng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E8678A9-E664-130E-C935-291FCFA56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346" y="3149084"/>
            <a:ext cx="22403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 dirty="0" err="1"/>
              <a:t>Enqueue</a:t>
            </a:r>
            <a:r>
              <a:rPr lang="de-DE" altLang="en-DE" u="sng" dirty="0"/>
              <a:t> &amp; </a:t>
            </a:r>
            <a:r>
              <a:rPr lang="de-DE" altLang="en-DE" u="sng" dirty="0" err="1"/>
              <a:t>Dequeue</a:t>
            </a:r>
            <a:endParaRPr lang="en-GB" altLang="en-DE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iangle&#10;&#10;Description automatically generated">
            <a:extLst>
              <a:ext uri="{FF2B5EF4-FFF2-40B4-BE49-F238E27FC236}">
                <a16:creationId xmlns:a16="http://schemas.microsoft.com/office/drawing/2014/main" id="{3ED7087D-602F-7C9C-B47F-1ED654F4A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8" y="742286"/>
            <a:ext cx="8379214" cy="58205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72F439-2199-02FA-1BA6-784F3727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04" y="2197016"/>
            <a:ext cx="3324168" cy="2463967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01516905-37A2-5EF9-FD41-691242C12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525" y="115888"/>
            <a:ext cx="252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 dirty="0"/>
              <a:t>UPPAAL Simulation</a:t>
            </a:r>
            <a:endParaRPr lang="en-GB" altLang="en-DE" u="sng" dirty="0"/>
          </a:p>
        </p:txBody>
      </p:sp>
    </p:spTree>
    <p:extLst>
      <p:ext uri="{BB962C8B-B14F-4D97-AF65-F5344CB8AC3E}">
        <p14:creationId xmlns:p14="http://schemas.microsoft.com/office/powerpoint/2010/main" val="241234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4">
            <a:extLst>
              <a:ext uri="{FF2B5EF4-FFF2-40B4-BE49-F238E27FC236}">
                <a16:creationId xmlns:a16="http://schemas.microsoft.com/office/drawing/2014/main" id="{38618773-F30D-4F36-B636-638805A32C0A}"/>
              </a:ext>
            </a:extLst>
          </p:cNvPr>
          <p:cNvGrpSpPr>
            <a:grpSpLocks/>
          </p:cNvGrpSpPr>
          <p:nvPr/>
        </p:nvGrpSpPr>
        <p:grpSpPr bwMode="auto">
          <a:xfrm>
            <a:off x="1292225" y="1412875"/>
            <a:ext cx="9607550" cy="4608513"/>
            <a:chOff x="9750" y="1911368"/>
            <a:chExt cx="8478891" cy="3672408"/>
          </a:xfrm>
        </p:grpSpPr>
        <p:pic>
          <p:nvPicPr>
            <p:cNvPr id="4100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5E8F357-8F80-44DD-95DA-A1AF47A87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87"/>
            <a:stretch>
              <a:fillRect/>
            </a:stretch>
          </p:blipFill>
          <p:spPr bwMode="auto">
            <a:xfrm>
              <a:off x="9750" y="1911368"/>
              <a:ext cx="7816943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156E6A9-D925-446B-A2D5-A7783BEC0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99"/>
            <a:stretch>
              <a:fillRect/>
            </a:stretch>
          </p:blipFill>
          <p:spPr bwMode="auto">
            <a:xfrm>
              <a:off x="7826693" y="1911368"/>
              <a:ext cx="661948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9" name="TextBox 5">
            <a:extLst>
              <a:ext uri="{FF2B5EF4-FFF2-40B4-BE49-F238E27FC236}">
                <a16:creationId xmlns:a16="http://schemas.microsoft.com/office/drawing/2014/main" id="{1A37F625-F8D2-4B1F-BBC2-081E5FBF7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525" y="115888"/>
            <a:ext cx="252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/>
              <a:t>UPPAAL Verify</a:t>
            </a:r>
            <a:endParaRPr lang="en-GB" altLang="en-DE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Widescreen</PresentationFormat>
  <Paragraphs>103</Paragraphs>
  <Slides>34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Arial</vt:lpstr>
      <vt:lpstr>Arial MT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Akram, Md</dc:creator>
  <cp:lastModifiedBy>Akram, Md</cp:lastModifiedBy>
  <cp:revision>87</cp:revision>
  <dcterms:created xsi:type="dcterms:W3CDTF">2024-05-20T17:44:28Z</dcterms:created>
  <dcterms:modified xsi:type="dcterms:W3CDTF">2024-07-24T09:06:24Z</dcterms:modified>
</cp:coreProperties>
</file>